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70"/>
  </p:notesMasterIdLst>
  <p:sldIdLst>
    <p:sldId id="275" r:id="rId3"/>
    <p:sldId id="806" r:id="rId4"/>
    <p:sldId id="807" r:id="rId5"/>
    <p:sldId id="808" r:id="rId6"/>
    <p:sldId id="603" r:id="rId7"/>
    <p:sldId id="757" r:id="rId8"/>
    <p:sldId id="634" r:id="rId9"/>
    <p:sldId id="677" r:id="rId10"/>
    <p:sldId id="755" r:id="rId11"/>
    <p:sldId id="746" r:id="rId12"/>
    <p:sldId id="756" r:id="rId13"/>
    <p:sldId id="758" r:id="rId14"/>
    <p:sldId id="722" r:id="rId15"/>
    <p:sldId id="727" r:id="rId16"/>
    <p:sldId id="729" r:id="rId17"/>
    <p:sldId id="731" r:id="rId18"/>
    <p:sldId id="708" r:id="rId19"/>
    <p:sldId id="720" r:id="rId20"/>
    <p:sldId id="711" r:id="rId21"/>
    <p:sldId id="709" r:id="rId22"/>
    <p:sldId id="710" r:id="rId23"/>
    <p:sldId id="733" r:id="rId24"/>
    <p:sldId id="715" r:id="rId25"/>
    <p:sldId id="745" r:id="rId26"/>
    <p:sldId id="726" r:id="rId27"/>
    <p:sldId id="739" r:id="rId28"/>
    <p:sldId id="744" r:id="rId29"/>
    <p:sldId id="742" r:id="rId30"/>
    <p:sldId id="743" r:id="rId31"/>
    <p:sldId id="734" r:id="rId32"/>
    <p:sldId id="702" r:id="rId33"/>
    <p:sldId id="716" r:id="rId34"/>
    <p:sldId id="759" r:id="rId35"/>
    <p:sldId id="728" r:id="rId36"/>
    <p:sldId id="719" r:id="rId37"/>
    <p:sldId id="738" r:id="rId38"/>
    <p:sldId id="760" r:id="rId39"/>
    <p:sldId id="799" r:id="rId40"/>
    <p:sldId id="718" r:id="rId41"/>
    <p:sldId id="737" r:id="rId42"/>
    <p:sldId id="801" r:id="rId43"/>
    <p:sldId id="809" r:id="rId44"/>
    <p:sldId id="800" r:id="rId45"/>
    <p:sldId id="771" r:id="rId46"/>
    <p:sldId id="783" r:id="rId47"/>
    <p:sldId id="785" r:id="rId48"/>
    <p:sldId id="784" r:id="rId49"/>
    <p:sldId id="772" r:id="rId50"/>
    <p:sldId id="776" r:id="rId51"/>
    <p:sldId id="773" r:id="rId52"/>
    <p:sldId id="774" r:id="rId53"/>
    <p:sldId id="775" r:id="rId54"/>
    <p:sldId id="777" r:id="rId55"/>
    <p:sldId id="778" r:id="rId56"/>
    <p:sldId id="779" r:id="rId57"/>
    <p:sldId id="781" r:id="rId58"/>
    <p:sldId id="741" r:id="rId59"/>
    <p:sldId id="395" r:id="rId60"/>
    <p:sldId id="802" r:id="rId61"/>
    <p:sldId id="762" r:id="rId62"/>
    <p:sldId id="803" r:id="rId63"/>
    <p:sldId id="804" r:id="rId64"/>
    <p:sldId id="794" r:id="rId65"/>
    <p:sldId id="796" r:id="rId66"/>
    <p:sldId id="797" r:id="rId67"/>
    <p:sldId id="798" r:id="rId68"/>
    <p:sldId id="80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74" d="100"/>
          <a:sy n="74" d="100"/>
        </p:scale>
        <p:origin x="46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26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95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85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4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81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71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51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88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3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24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91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718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45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97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882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91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06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220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0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175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0F4EA-0221-E7CA-DA80-1CB9B2D1B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E81136-2603-61D1-E007-F4F4EECD06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E3ECAE-8144-A269-05CC-2A745090E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D9EFD-69A3-1508-2D89-F65C31555C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68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14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57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1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9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06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en.wikipedia.org/wiki/Singular_value_decomposition" TargetMode="Externa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anifold.html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anifold.SpectralEmbedding.html#sklearn.manifold.SpectralEmbedding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en.wikipedia.org/wiki/Radial_basis_function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index.html" TargetMode="Externa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emannian_manifold" TargetMode="Externa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hyperlink" Target="https://umap-learn.readthedocs.io/en/latest/parameters.html" TargetMode="Externa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umap-learn.readthedocs.io/en/latest/performance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025" y="983276"/>
            <a:ext cx="11693950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Dimensionality Reduction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6152" y="4041385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2024, 2025,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length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392082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and SVD are a linear projections</a:t>
            </a:r>
          </a:p>
          <a:p>
            <a:r>
              <a:rPr lang="en-US" dirty="0">
                <a:latin typeface="+mn-lt"/>
              </a:rPr>
              <a:t>Manifold learning can be linear or nonlinear  </a:t>
            </a:r>
          </a:p>
        </p:txBody>
      </p:sp>
    </p:spTree>
    <p:extLst>
      <p:ext uri="{BB962C8B-B14F-4D97-AF65-F5344CB8AC3E}">
        <p14:creationId xmlns:p14="http://schemas.microsoft.com/office/powerpoint/2010/main" val="307030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30B8A-5891-0280-B0A3-C36731DEA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A40B2-FCEF-213D-AE59-616CB2AAE7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Properties of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1099458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Properties of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the properties good dimensionality reduction algorithms?</a:t>
            </a:r>
          </a:p>
          <a:p>
            <a:r>
              <a:rPr lang="en-US" dirty="0">
                <a:latin typeface="+mn-lt"/>
              </a:rPr>
              <a:t>Goal is to find a mapping to the lower dimensional manifold or embedding space  </a:t>
            </a:r>
          </a:p>
          <a:p>
            <a:r>
              <a:rPr lang="en-US" dirty="0">
                <a:latin typeface="+mn-lt"/>
              </a:rPr>
              <a:t>Embedding should </a:t>
            </a:r>
            <a:r>
              <a:rPr lang="en-US" b="1" dirty="0">
                <a:latin typeface="+mn-lt"/>
              </a:rPr>
              <a:t>minimize error </a:t>
            </a:r>
            <a:r>
              <a:rPr lang="en-US" dirty="0">
                <a:latin typeface="+mn-lt"/>
              </a:rPr>
              <a:t>with respect to the original data  </a:t>
            </a:r>
          </a:p>
          <a:p>
            <a:pPr lvl="1"/>
            <a:r>
              <a:rPr lang="en-US" dirty="0">
                <a:latin typeface="+mn-lt"/>
              </a:rPr>
              <a:t>Ideally, reconstruct original data by inverse transformation  </a:t>
            </a:r>
          </a:p>
          <a:p>
            <a:r>
              <a:rPr lang="en-US" dirty="0">
                <a:latin typeface="+mn-lt"/>
              </a:rPr>
              <a:t>Embedding should </a:t>
            </a:r>
            <a:r>
              <a:rPr lang="en-US" b="1" dirty="0">
                <a:latin typeface="+mn-lt"/>
              </a:rPr>
              <a:t>preserve distances</a:t>
            </a:r>
          </a:p>
          <a:p>
            <a:pPr lvl="1"/>
            <a:r>
              <a:rPr lang="en-US" dirty="0">
                <a:latin typeface="+mn-lt"/>
              </a:rPr>
              <a:t>Distances or similarities should not be distorted by transformation </a:t>
            </a:r>
          </a:p>
          <a:p>
            <a:r>
              <a:rPr lang="en-US" dirty="0">
                <a:latin typeface="+mn-lt"/>
              </a:rPr>
              <a:t>Embedding should have </a:t>
            </a:r>
            <a:r>
              <a:rPr lang="en-US" b="1" dirty="0">
                <a:latin typeface="+mn-lt"/>
              </a:rPr>
              <a:t>low bias</a:t>
            </a:r>
          </a:p>
          <a:p>
            <a:pPr lvl="1"/>
            <a:r>
              <a:rPr lang="en-US" dirty="0">
                <a:latin typeface="+mn-lt"/>
              </a:rPr>
              <a:t>Embedding should not produce systematic bias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592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Properties of Dimensionality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Linear embedding methods</a:t>
                </a:r>
              </a:p>
              <a:p>
                <a:r>
                  <a:rPr lang="en-US" dirty="0">
                    <a:latin typeface="+mn-lt"/>
                  </a:rPr>
                  <a:t>Create a </a:t>
                </a:r>
                <a:r>
                  <a:rPr lang="en-US" b="1" dirty="0">
                    <a:latin typeface="+mn-lt"/>
                  </a:rPr>
                  <a:t>linear map</a:t>
                </a:r>
                <a:r>
                  <a:rPr lang="en-US" dirty="0">
                    <a:latin typeface="+mn-lt"/>
                  </a:rPr>
                  <a:t>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dimensional feature space to lower,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latin typeface="+mn-lt"/>
                  </a:rPr>
                  <a:t>, dimensional space: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Linear map assumes same factor weights used for all values of each feature</a:t>
                </a:r>
                <a:endParaRPr lang="en-US" b="1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Principal Component Analysis: </a:t>
                </a:r>
                <a:r>
                  <a:rPr lang="en-US" dirty="0">
                    <a:latin typeface="+mn-lt"/>
                  </a:rPr>
                  <a:t>PCA, SVD</a:t>
                </a:r>
              </a:p>
              <a:p>
                <a:pPr lvl="1"/>
                <a:r>
                  <a:rPr lang="en-US" dirty="0">
                    <a:latin typeface="+mn-lt"/>
                  </a:rPr>
                  <a:t>Pearson, 1901</a:t>
                </a:r>
              </a:p>
              <a:p>
                <a:pPr lvl="1"/>
                <a:r>
                  <a:rPr lang="en-US" dirty="0">
                    <a:latin typeface="+mn-lt"/>
                  </a:rPr>
                  <a:t>A generative model using </a:t>
                </a:r>
                <a:r>
                  <a:rPr lang="en-US" b="1" dirty="0">
                    <a:latin typeface="+mn-lt"/>
                  </a:rPr>
                  <a:t>latent factors</a:t>
                </a:r>
              </a:p>
              <a:p>
                <a:r>
                  <a:rPr lang="en-US" dirty="0">
                    <a:latin typeface="+mn-lt"/>
                  </a:rPr>
                  <a:t>Other </a:t>
                </a:r>
                <a:r>
                  <a:rPr lang="en-US" b="1" dirty="0">
                    <a:latin typeface="+mn-lt"/>
                  </a:rPr>
                  <a:t>Latent Factor Models </a:t>
                </a:r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Used for recommenders for example</a:t>
                </a:r>
              </a:p>
              <a:p>
                <a:pPr lvl="1"/>
                <a:r>
                  <a:rPr lang="en-US" dirty="0">
                    <a:latin typeface="+mn-lt"/>
                  </a:rPr>
                  <a:t>Many other examples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47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Properties of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Nonlinear embedding </a:t>
            </a:r>
            <a:r>
              <a:rPr lang="en-US" dirty="0">
                <a:latin typeface="+mn-lt"/>
              </a:rPr>
              <a:t>methods</a:t>
            </a:r>
          </a:p>
          <a:p>
            <a:r>
              <a:rPr lang="en-US" dirty="0">
                <a:latin typeface="+mn-lt"/>
              </a:rPr>
              <a:t>Manifold learning for visualization   </a:t>
            </a:r>
          </a:p>
          <a:p>
            <a:pPr lvl="1"/>
            <a:r>
              <a:rPr lang="en-US" dirty="0">
                <a:latin typeface="+mn-lt"/>
              </a:rPr>
              <a:t>Spectral embedding   </a:t>
            </a:r>
          </a:p>
          <a:p>
            <a:pPr lvl="1"/>
            <a:r>
              <a:rPr lang="en-US" dirty="0">
                <a:latin typeface="+mn-lt"/>
              </a:rPr>
              <a:t>UMAP</a:t>
            </a:r>
          </a:p>
          <a:p>
            <a:pPr lvl="1"/>
            <a:r>
              <a:rPr lang="en-US" dirty="0" err="1">
                <a:latin typeface="+mn-lt"/>
              </a:rPr>
              <a:t>Etc</a:t>
            </a:r>
            <a:r>
              <a:rPr lang="en-US" dirty="0">
                <a:latin typeface="+mn-lt"/>
              </a:rPr>
              <a:t>……</a:t>
            </a:r>
          </a:p>
          <a:p>
            <a:r>
              <a:rPr lang="en-US" dirty="0">
                <a:latin typeface="+mn-lt"/>
              </a:rPr>
              <a:t>Deep autoencoders, other NN-based embedding methods</a:t>
            </a:r>
          </a:p>
          <a:p>
            <a:pPr lvl="1"/>
            <a:r>
              <a:rPr lang="en-US" dirty="0">
                <a:latin typeface="+mn-lt"/>
              </a:rPr>
              <a:t>Neural embedding discussed in earlier lesson</a:t>
            </a:r>
          </a:p>
          <a:p>
            <a:pPr lvl="1"/>
            <a:r>
              <a:rPr lang="en-US" dirty="0">
                <a:latin typeface="+mn-lt"/>
              </a:rPr>
              <a:t>For a well written tutorial on using VAEs as image generative models see </a:t>
            </a:r>
            <a:r>
              <a:rPr lang="en-US" dirty="0">
                <a:latin typeface="+mn-lt"/>
                <a:hlinkClick r:id="rId3"/>
              </a:rPr>
              <a:t>this post by the amazing Lily Wang of NVIDIA,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44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7CAC-5294-64ED-E39A-8FF1A1B68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Linear Embedding with PCA</a:t>
            </a:r>
          </a:p>
        </p:txBody>
      </p:sp>
    </p:spTree>
    <p:extLst>
      <p:ext uri="{BB962C8B-B14F-4D97-AF65-F5344CB8AC3E}">
        <p14:creationId xmlns:p14="http://schemas.microsoft.com/office/powerpoint/2010/main" val="680091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Dimensionality Reduction -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10094"/>
            <a:ext cx="11525250" cy="5587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PCA applies a linear projection from sample space to an orthogonal space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Start with the original features of the model matrix in the </a:t>
            </a:r>
            <a:r>
              <a:rPr lang="en-US" i="1" dirty="0">
                <a:latin typeface="+mn-lt"/>
              </a:rPr>
              <a:t>p</a:t>
            </a:r>
            <a:r>
              <a:rPr lang="en-US" dirty="0">
                <a:latin typeface="+mn-lt"/>
              </a:rPr>
              <a:t>-dimensional sample space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Compute a linear transformation to an </a:t>
            </a:r>
            <a:r>
              <a:rPr lang="en-US" b="1" dirty="0">
                <a:latin typeface="+mn-lt"/>
              </a:rPr>
              <a:t>orthogonal latent space </a:t>
            </a:r>
          </a:p>
          <a:p>
            <a:pPr lvl="1"/>
            <a:r>
              <a:rPr lang="en-US" dirty="0">
                <a:latin typeface="+mn-lt"/>
              </a:rPr>
              <a:t>Principle (1</a:t>
            </a:r>
            <a:r>
              <a:rPr lang="en-US" baseline="30000" dirty="0">
                <a:latin typeface="+mn-lt"/>
              </a:rPr>
              <a:t>st</a:t>
            </a:r>
            <a:r>
              <a:rPr lang="en-US" dirty="0">
                <a:latin typeface="+mn-lt"/>
              </a:rPr>
              <a:t>) axis with highest variance  </a:t>
            </a:r>
          </a:p>
          <a:p>
            <a:pPr lvl="1"/>
            <a:r>
              <a:rPr lang="en-US" dirty="0">
                <a:latin typeface="+mn-lt"/>
              </a:rPr>
              <a:t>Each axis is orthogonal to the others, explaining maximum remaining variance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First </a:t>
            </a:r>
            <a:r>
              <a:rPr lang="en-US" i="1" dirty="0">
                <a:latin typeface="+mn-lt"/>
              </a:rPr>
              <a:t>l</a:t>
            </a:r>
            <a:r>
              <a:rPr lang="en-US" dirty="0">
                <a:latin typeface="+mn-lt"/>
              </a:rPr>
              <a:t> projection axes define </a:t>
            </a:r>
            <a:r>
              <a:rPr lang="en-US" b="1" dirty="0">
                <a:latin typeface="+mn-lt"/>
              </a:rPr>
              <a:t>orthogonal lower dimensional space, </a:t>
            </a:r>
            <a:r>
              <a:rPr lang="en-US" i="1" dirty="0">
                <a:latin typeface="+mn-lt"/>
              </a:rPr>
              <a:t>l</a:t>
            </a:r>
            <a:r>
              <a:rPr lang="en-US" dirty="0">
                <a:latin typeface="+mn-lt"/>
              </a:rPr>
              <a:t> &lt; </a:t>
            </a:r>
            <a:r>
              <a:rPr lang="en-US" i="1" dirty="0">
                <a:latin typeface="+mn-lt"/>
              </a:rPr>
              <a:t>p</a:t>
            </a:r>
            <a:r>
              <a:rPr lang="en-US" dirty="0">
                <a:latin typeface="+mn-lt"/>
              </a:rPr>
              <a:t>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79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Principle Component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Principle components are a projection onto an orthogonal space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Start with a </a:t>
                </a:r>
                <a:r>
                  <a:rPr lang="en-US" b="1" dirty="0">
                    <a:cs typeface="Segoe UI" panose="020B0502040204020203" pitchFamily="34" charset="0"/>
                  </a:rPr>
                  <a:t>zero-centered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𝐧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𝒑</m:t>
                    </m:r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feature matrix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columns are not orthogonal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All column means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Nonzero correlation between features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 projection or weight matrix,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𝑊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defines the transformation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</a:t>
                </a:r>
                <a:r>
                  <a:rPr lang="en-US" b="1" dirty="0">
                    <a:cs typeface="Segoe UI" panose="020B0502040204020203" pitchFamily="34" charset="0"/>
                  </a:rPr>
                  <a:t>transformation</a:t>
                </a:r>
                <a:r>
                  <a:rPr lang="en-US" dirty="0">
                    <a:cs typeface="Segoe UI" panose="020B0502040204020203" pitchFamily="34" charset="0"/>
                  </a:rPr>
                  <a:t> to the full,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𝒑</m:t>
                    </m:r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, dimensional orthogonal latent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is the matrix product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𝑋𝑊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 is an orthogonal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n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 matrix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b="1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Transformation is from a Euclidean space another Euclidean space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18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Dimensionality Reduction -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10094"/>
                <a:ext cx="11525250" cy="55874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PCA applies a linear projection from sample space to an orthogonal space </a:t>
                </a:r>
              </a:p>
              <a:p>
                <a:r>
                  <a:rPr lang="en-US" b="1" dirty="0">
                    <a:latin typeface="+mn-lt"/>
                  </a:rPr>
                  <a:t>Transformation is linear</a:t>
                </a:r>
                <a:r>
                  <a:rPr lang="en-US" dirty="0">
                    <a:latin typeface="+mn-lt"/>
                  </a:rPr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𝑋𝑊</m:t>
                      </m:r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Linear transform is a </a:t>
                </a:r>
                <a:r>
                  <a:rPr lang="en-US" b="1" dirty="0">
                    <a:latin typeface="+mn-lt"/>
                  </a:rPr>
                  <a:t>pure rotation and scale</a:t>
                </a:r>
              </a:p>
              <a:p>
                <a:r>
                  <a:rPr lang="en-US" b="1" dirty="0">
                    <a:latin typeface="+mn-lt"/>
                  </a:rPr>
                  <a:t>Not an affine transformation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Therefore, </a:t>
                </a:r>
                <a:r>
                  <a:rPr lang="en-US" b="1" dirty="0">
                    <a:latin typeface="+mn-lt"/>
                  </a:rPr>
                  <a:t>must zero center the columns </a:t>
                </a:r>
                <a:r>
                  <a:rPr lang="en-US" dirty="0">
                    <a:latin typeface="+mn-lt"/>
                  </a:rPr>
                  <a:t>before applying PCA!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10094"/>
                <a:ext cx="11525250" cy="5587408"/>
              </a:xfrm>
              <a:blipFill>
                <a:blip r:embed="rId3"/>
                <a:stretch>
                  <a:fillRect l="-1111" t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56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Why is dimensionality reduction possible? </a:t>
            </a:r>
          </a:p>
          <a:p>
            <a:r>
              <a:rPr lang="en-US" dirty="0">
                <a:latin typeface="+mn-lt"/>
              </a:rPr>
              <a:t>Consider the information content of each feature</a:t>
            </a:r>
          </a:p>
          <a:p>
            <a:pPr lvl="1"/>
            <a:r>
              <a:rPr lang="en-US" dirty="0">
                <a:latin typeface="+mn-lt"/>
              </a:rPr>
              <a:t>Information of a feature is only unique if it is independent of all other features </a:t>
            </a:r>
          </a:p>
          <a:p>
            <a:pPr lvl="1"/>
            <a:r>
              <a:rPr lang="en-US" dirty="0">
                <a:latin typeface="+mn-lt"/>
              </a:rPr>
              <a:t>Dependent features have redundant information </a:t>
            </a:r>
          </a:p>
          <a:p>
            <a:r>
              <a:rPr lang="en-US" dirty="0">
                <a:latin typeface="+mn-lt"/>
              </a:rPr>
              <a:t>Dimensionality can be reduced if features are dependent </a:t>
            </a:r>
          </a:p>
          <a:p>
            <a:pPr lvl="1"/>
            <a:r>
              <a:rPr lang="en-US" dirty="0">
                <a:latin typeface="+mn-lt"/>
              </a:rPr>
              <a:t>Almost always the case in real-world data </a:t>
            </a:r>
          </a:p>
          <a:p>
            <a:pPr lvl="1"/>
            <a:r>
              <a:rPr lang="en-US" dirty="0">
                <a:latin typeface="+mn-lt"/>
              </a:rPr>
              <a:t>Linear dependency </a:t>
            </a:r>
          </a:p>
          <a:p>
            <a:pPr lvl="1"/>
            <a:r>
              <a:rPr lang="en-US" dirty="0">
                <a:latin typeface="+mn-lt"/>
              </a:rPr>
              <a:t>Nonlinear dependency</a:t>
            </a:r>
          </a:p>
          <a:p>
            <a:pPr lvl="1"/>
            <a:r>
              <a:rPr lang="en-US" dirty="0">
                <a:latin typeface="+mn-lt"/>
              </a:rPr>
              <a:t>Feature values lie on a </a:t>
            </a:r>
            <a:r>
              <a:rPr lang="en-US" b="1" dirty="0">
                <a:latin typeface="+mn-lt"/>
              </a:rPr>
              <a:t>low-dimensional manifold</a:t>
            </a:r>
            <a:r>
              <a:rPr lang="en-US" dirty="0">
                <a:latin typeface="+mn-lt"/>
              </a:rPr>
              <a:t> in a higher dimensional space</a:t>
            </a:r>
          </a:p>
          <a:p>
            <a:r>
              <a:rPr lang="en-US" dirty="0">
                <a:latin typeface="+mn-lt"/>
              </a:rPr>
              <a:t>Dependency implies effective dimensionality less than number of features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5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Dimensionality Reduction -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751674" y="983512"/>
                <a:ext cx="5261122" cy="55874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PCA applies a linear projection from sample space to an orthogonal space </a:t>
                </a:r>
              </a:p>
              <a:p>
                <a:r>
                  <a:rPr lang="en-US" dirty="0">
                    <a:latin typeface="+mn-lt"/>
                  </a:rPr>
                  <a:t>Start with zero mean Normally distributed data with covariance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High dependency between the two variables </a:t>
                </a:r>
              </a:p>
              <a:p>
                <a:r>
                  <a:rPr lang="en-US" b="1" dirty="0">
                    <a:latin typeface="+mn-lt"/>
                  </a:rPr>
                  <a:t>Marginal distributions are Normal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751674" y="983512"/>
                <a:ext cx="5261122" cy="5587408"/>
              </a:xfrm>
              <a:blipFill>
                <a:blip r:embed="rId3"/>
                <a:stretch>
                  <a:fillRect l="-2433" t="-1745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358561-6C6F-49BE-A10C-539FD3E2E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03" y="1009835"/>
            <a:ext cx="6056792" cy="562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5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Dimensionality Reduction -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751674" y="983512"/>
                <a:ext cx="5261122" cy="55874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PCA applies a linear projection from sample space to an orthogonal space </a:t>
                </a:r>
              </a:p>
              <a:p>
                <a:r>
                  <a:rPr lang="en-US" dirty="0">
                    <a:latin typeface="+mn-lt"/>
                  </a:rPr>
                  <a:t>First (primary) axis now has 95% of variance</a:t>
                </a:r>
              </a:p>
              <a:p>
                <a:r>
                  <a:rPr lang="en-US" dirty="0">
                    <a:latin typeface="+mn-lt"/>
                  </a:rPr>
                  <a:t>Second axis has low variance (5%) and information</a:t>
                </a:r>
              </a:p>
              <a:p>
                <a:r>
                  <a:rPr lang="en-US" dirty="0">
                    <a:latin typeface="+mn-lt"/>
                  </a:rPr>
                  <a:t>Covariance is now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.92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Space is orthogonal!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751674" y="983512"/>
                <a:ext cx="5261122" cy="5587408"/>
              </a:xfrm>
              <a:blipFill>
                <a:blip r:embed="rId3"/>
                <a:stretch>
                  <a:fillRect l="-2433" t="-1745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F9B3FCB-0F0A-4636-9826-58676357D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70" y="864030"/>
            <a:ext cx="5897032" cy="566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1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7CAC-5294-64ED-E39A-8FF1A1B68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Principal Component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2813239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Principle Component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Properties of principal components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projection directions are determined by the </a:t>
                </a:r>
                <a:r>
                  <a:rPr lang="en-US" b="1" dirty="0">
                    <a:cs typeface="Segoe UI" panose="020B0502040204020203" pitchFamily="34" charset="0"/>
                  </a:rPr>
                  <a:t>eigenvectors of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𝐜𝐨𝐯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b="1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Projection in an orthogonal coordinate system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No correlation between dimensions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PC in decreasing order of magnitude of eigenvalues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cov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Can select fraction of variance to retain by setting number of eigenvalues used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21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Principle Component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Given the principal components, dimensionality reduction is easy  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Transformation with all components yields a full dimensional orthogonal space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𝑋𝑊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We can limit the dimensionality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𝑊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 to the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 components </a:t>
                </a:r>
              </a:p>
              <a:p>
                <a:pPr>
                  <a:tabLst>
                    <a:tab pos="7543800" algn="l"/>
                  </a:tabLst>
                </a:pPr>
                <a:endParaRPr lang="en-US" sz="1000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the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columns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𝑊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the projection to an orthogonal Euclidean space with </a:t>
                </a:r>
                <a:r>
                  <a:rPr lang="en-US" b="1" dirty="0">
                    <a:cs typeface="Segoe UI" panose="020B0502040204020203" pitchFamily="34" charset="0"/>
                  </a:rPr>
                  <a:t>first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𝒍</m:t>
                    </m:r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principal components as axes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36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7E6F3E-34BF-FC27-C222-7F2C5DA01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381" y="2142501"/>
            <a:ext cx="6127976" cy="4715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Principle Component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032570"/>
            <a:ext cx="11525250" cy="1211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many components do you need? 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Need to retain enough components to </a:t>
            </a:r>
            <a:r>
              <a:rPr lang="en-US" b="1" dirty="0">
                <a:cs typeface="Segoe UI" panose="020B0502040204020203" pitchFamily="34" charset="0"/>
              </a:rPr>
              <a:t>explain most of the variance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03B235B-D614-CA59-8088-A828BBA8F4E4}"/>
              </a:ext>
            </a:extLst>
          </p:cNvPr>
          <p:cNvSpPr/>
          <p:nvPr/>
        </p:nvSpPr>
        <p:spPr>
          <a:xfrm>
            <a:off x="7697165" y="5977561"/>
            <a:ext cx="310987" cy="220682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B05E10-7705-5C2D-3897-09BB3375287B}"/>
                  </a:ext>
                </a:extLst>
              </p:cNvPr>
              <p:cNvSpPr txBox="1"/>
              <p:nvPr/>
            </p:nvSpPr>
            <p:spPr>
              <a:xfrm>
                <a:off x="2346062" y="4614079"/>
                <a:ext cx="19676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US" sz="2400" b="1" dirty="0"/>
                  <a:t> components explain most variance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B05E10-7705-5C2D-3897-09BB33752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062" y="4614079"/>
                <a:ext cx="1967633" cy="1200329"/>
              </a:xfrm>
              <a:prstGeom prst="rect">
                <a:avLst/>
              </a:prstGeom>
              <a:blipFill>
                <a:blip r:embed="rId3"/>
                <a:stretch>
                  <a:fillRect l="-4954" t="-4061" r="-3096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5891F37-514B-788D-D514-C5C3C33EF5ED}"/>
              </a:ext>
            </a:extLst>
          </p:cNvPr>
          <p:cNvSpPr/>
          <p:nvPr/>
        </p:nvSpPr>
        <p:spPr>
          <a:xfrm>
            <a:off x="5125032" y="5571678"/>
            <a:ext cx="381964" cy="33304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FE45A-7578-D0ED-3383-6C5BDAA2564E}"/>
              </a:ext>
            </a:extLst>
          </p:cNvPr>
          <p:cNvSpPr txBox="1"/>
          <p:nvPr/>
        </p:nvSpPr>
        <p:spPr>
          <a:xfrm>
            <a:off x="7954155" y="5657935"/>
            <a:ext cx="3904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Apparent random variation – </a:t>
            </a:r>
            <a:r>
              <a:rPr lang="en-US" sz="2400" b="1" dirty="0"/>
              <a:t>irreducible error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E6CF04-DE03-807D-FD99-F1A1FD373DA5}"/>
              </a:ext>
            </a:extLst>
          </p:cNvPr>
          <p:cNvCxnSpPr>
            <a:cxnSpLocks/>
          </p:cNvCxnSpPr>
          <p:nvPr/>
        </p:nvCxnSpPr>
        <p:spPr>
          <a:xfrm flipH="1">
            <a:off x="2346062" y="5738199"/>
            <a:ext cx="2969952" cy="1514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C716DE8-5D4D-960B-401C-721EA202361C}"/>
              </a:ext>
            </a:extLst>
          </p:cNvPr>
          <p:cNvSpPr txBox="1"/>
          <p:nvPr/>
        </p:nvSpPr>
        <p:spPr>
          <a:xfrm>
            <a:off x="3200331" y="3729205"/>
            <a:ext cx="461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explained variance 2</a:t>
            </a:r>
            <a:r>
              <a:rPr lang="en-US" sz="2400" b="1" baseline="30000" dirty="0">
                <a:solidFill>
                  <a:srgbClr val="C00000"/>
                </a:solidFill>
              </a:rPr>
              <a:t>nd</a:t>
            </a:r>
            <a:r>
              <a:rPr lang="en-US" sz="2400" b="1" dirty="0">
                <a:solidFill>
                  <a:srgbClr val="C00000"/>
                </a:solidFill>
              </a:rPr>
              <a:t> component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F8593A-4AA5-BE34-F806-8B449FD88F4A}"/>
              </a:ext>
            </a:extLst>
          </p:cNvPr>
          <p:cNvSpPr txBox="1"/>
          <p:nvPr/>
        </p:nvSpPr>
        <p:spPr>
          <a:xfrm>
            <a:off x="2652858" y="2334585"/>
            <a:ext cx="4512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explained variance 1</a:t>
            </a:r>
            <a:r>
              <a:rPr lang="en-US" sz="2400" b="1" baseline="30000" dirty="0">
                <a:solidFill>
                  <a:srgbClr val="C00000"/>
                </a:solidFill>
              </a:rPr>
              <a:t>st</a:t>
            </a:r>
            <a:r>
              <a:rPr lang="en-US" sz="2400" b="1" dirty="0">
                <a:solidFill>
                  <a:srgbClr val="C00000"/>
                </a:solidFill>
              </a:rPr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27411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21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Autofit/>
          </a:bodyPr>
          <a:lstStyle/>
          <a:p>
            <a:r>
              <a:rPr lang="en-US" sz="3600" dirty="0"/>
              <a:t>Principle Component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6"/>
                <a:ext cx="11525250" cy="550556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the properties of principal component decomposition?</a:t>
                </a:r>
              </a:p>
              <a:p>
                <a:r>
                  <a:rPr lang="en-US" dirty="0">
                    <a:latin typeface="+mn-lt"/>
                  </a:rPr>
                  <a:t>PCA is a linear projection from high dimensional space to low dimensional orthogonal space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Good only if </a:t>
                </a:r>
                <a:r>
                  <a:rPr lang="en-US" b="1" dirty="0">
                    <a:latin typeface="+mn-lt"/>
                  </a:rPr>
                  <a:t>dependency between variables is linear</a:t>
                </a:r>
              </a:p>
              <a:p>
                <a:r>
                  <a:rPr lang="en-US" dirty="0">
                    <a:latin typeface="+mn-lt"/>
                  </a:rPr>
                  <a:t>PCA </a:t>
                </a:r>
                <a:r>
                  <a:rPr lang="en-US" b="1" dirty="0">
                    <a:latin typeface="+mn-lt"/>
                  </a:rPr>
                  <a:t>minimizes least square error </a:t>
                </a:r>
                <a:r>
                  <a:rPr lang="en-US" dirty="0">
                    <a:latin typeface="+mn-lt"/>
                  </a:rPr>
                  <a:t>with original data  </a:t>
                </a:r>
              </a:p>
              <a:p>
                <a:pPr lvl="1"/>
                <a:r>
                  <a:rPr lang="en-US" dirty="0">
                    <a:latin typeface="+mn-lt"/>
                  </a:rPr>
                  <a:t>Assumes </a:t>
                </a:r>
                <a:r>
                  <a:rPr lang="en-US" b="1" dirty="0">
                    <a:latin typeface="+mn-lt"/>
                  </a:rPr>
                  <a:t>Normally distributed variables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Adversely affected by outliers</a:t>
                </a:r>
              </a:p>
              <a:p>
                <a:r>
                  <a:rPr lang="en-US" dirty="0">
                    <a:latin typeface="+mn-lt"/>
                  </a:rPr>
                  <a:t>PCA </a:t>
                </a:r>
                <a:r>
                  <a:rPr lang="en-US" b="1" dirty="0">
                    <a:latin typeface="+mn-lt"/>
                  </a:rPr>
                  <a:t>approximately preserves Euclidian distances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Distances are preserved within the error of the linear transformation  </a:t>
                </a:r>
              </a:p>
              <a:p>
                <a:r>
                  <a:rPr lang="en-US" dirty="0">
                    <a:latin typeface="+mn-lt"/>
                  </a:rPr>
                  <a:t>PCA is a fast and efficient algorithm </a:t>
                </a:r>
              </a:p>
              <a:p>
                <a:pPr lvl="1"/>
                <a:r>
                  <a:rPr lang="en-US" dirty="0">
                    <a:latin typeface="+mn-lt"/>
                  </a:rPr>
                  <a:t>Need only find largest </a:t>
                </a:r>
                <a:r>
                  <a:rPr lang="en-US" i="1" dirty="0">
                    <a:latin typeface="+mn-lt"/>
                  </a:rPr>
                  <a:t>l</a:t>
                </a:r>
                <a:r>
                  <a:rPr lang="en-US" dirty="0">
                    <a:latin typeface="+mn-lt"/>
                  </a:rPr>
                  <a:t> eigenvalues and eigenvectors</a:t>
                </a:r>
              </a:p>
              <a:p>
                <a:pPr lvl="1"/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6"/>
                <a:ext cx="11525250" cy="5505561"/>
              </a:xfrm>
              <a:blipFill>
                <a:blip r:embed="rId3"/>
                <a:stretch>
                  <a:fillRect l="-1111" t="-1883" b="-1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23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Autofit/>
          </a:bodyPr>
          <a:lstStyle/>
          <a:p>
            <a:r>
              <a:rPr lang="en-US" sz="3600" dirty="0"/>
              <a:t>Principle Component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6"/>
            <a:ext cx="11525250" cy="5505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Data preparation for PCA</a:t>
            </a:r>
          </a:p>
          <a:p>
            <a:r>
              <a:rPr lang="en-US" dirty="0">
                <a:latin typeface="+mn-lt"/>
              </a:rPr>
              <a:t>Treat outliers since PCA susceptible</a:t>
            </a:r>
          </a:p>
          <a:p>
            <a:pPr lvl="1"/>
            <a:r>
              <a:rPr lang="en-US" dirty="0">
                <a:latin typeface="+mn-lt"/>
              </a:rPr>
              <a:t>Details are problem dependent</a:t>
            </a:r>
          </a:p>
          <a:p>
            <a:pPr lvl="1"/>
            <a:r>
              <a:rPr lang="en-US" dirty="0">
                <a:latin typeface="+mn-lt"/>
              </a:rPr>
              <a:t>If outliers inherent in data, consider nonlinear method like spectral decomposition </a:t>
            </a:r>
          </a:p>
          <a:p>
            <a:r>
              <a:rPr lang="en-US" dirty="0">
                <a:latin typeface="+mn-lt"/>
              </a:rPr>
              <a:t>Demean the variables </a:t>
            </a:r>
          </a:p>
          <a:p>
            <a:pPr lvl="1"/>
            <a:r>
              <a:rPr lang="en-US" dirty="0">
                <a:latin typeface="+mn-lt"/>
              </a:rPr>
              <a:t>PCA is a </a:t>
            </a:r>
            <a:r>
              <a:rPr lang="en-US" b="1" dirty="0">
                <a:latin typeface="+mn-lt"/>
              </a:rPr>
              <a:t>linear transformation  </a:t>
            </a:r>
          </a:p>
          <a:p>
            <a:pPr lvl="1"/>
            <a:r>
              <a:rPr lang="en-US" b="1" dirty="0">
                <a:latin typeface="+mn-lt"/>
              </a:rPr>
              <a:t>But not an affine transformation! </a:t>
            </a:r>
          </a:p>
          <a:p>
            <a:r>
              <a:rPr lang="en-US" dirty="0">
                <a:latin typeface="+mn-lt"/>
              </a:rPr>
              <a:t>Transforming variables to unit variance can improve convergence </a:t>
            </a:r>
          </a:p>
          <a:p>
            <a:pPr lvl="1"/>
            <a:r>
              <a:rPr lang="en-US" dirty="0">
                <a:latin typeface="+mn-lt"/>
              </a:rPr>
              <a:t>Particularly important in high dimensions   </a:t>
            </a:r>
          </a:p>
        </p:txBody>
      </p:sp>
    </p:spTree>
    <p:extLst>
      <p:ext uri="{BB962C8B-B14F-4D97-AF65-F5344CB8AC3E}">
        <p14:creationId xmlns:p14="http://schemas.microsoft.com/office/powerpoint/2010/main" val="402066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Autofit/>
          </a:bodyPr>
          <a:lstStyle/>
          <a:p>
            <a:r>
              <a:rPr lang="en-US" sz="3600" dirty="0"/>
              <a:t>Principle Component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6"/>
            <a:ext cx="4630511" cy="5552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Example, Iris dataset</a:t>
            </a:r>
          </a:p>
          <a:p>
            <a:r>
              <a:rPr lang="en-US" dirty="0">
                <a:latin typeface="+mn-lt"/>
              </a:rPr>
              <a:t>3 spices of iris flowers</a:t>
            </a:r>
          </a:p>
          <a:p>
            <a:r>
              <a:rPr lang="en-US" dirty="0">
                <a:latin typeface="+mn-lt"/>
              </a:rPr>
              <a:t>4 dimensions of measurements</a:t>
            </a:r>
          </a:p>
          <a:p>
            <a:r>
              <a:rPr lang="en-US" dirty="0">
                <a:latin typeface="+mn-lt"/>
              </a:rPr>
              <a:t>1 species well separated</a:t>
            </a:r>
          </a:p>
          <a:p>
            <a:r>
              <a:rPr lang="en-US" dirty="0">
                <a:latin typeface="+mn-lt"/>
              </a:rPr>
              <a:t>2 species overlap in all dimensions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BB5B1-F557-90EF-5B08-6B80A6D14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311" y="940527"/>
            <a:ext cx="6464152" cy="58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54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98518"/>
            <a:ext cx="10515600" cy="530954"/>
          </a:xfrm>
        </p:spPr>
        <p:txBody>
          <a:bodyPr>
            <a:noAutofit/>
          </a:bodyPr>
          <a:lstStyle/>
          <a:p>
            <a:r>
              <a:rPr lang="en-US" sz="3600" dirty="0"/>
              <a:t>Principle Component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6"/>
            <a:ext cx="11626396" cy="53095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Example, first 2 principal components explain about 95% of variance for Iris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0E5ABA-8D23-A4C5-1AB1-7D7CAF1D0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8" y="1589913"/>
            <a:ext cx="5912862" cy="4638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748342-3D29-2CB4-0DEE-E9F89154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862" y="1736217"/>
            <a:ext cx="5872554" cy="449215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1D7BCE-6F4C-8C8D-8163-06D3BC54F83E}"/>
              </a:ext>
            </a:extLst>
          </p:cNvPr>
          <p:cNvSpPr txBox="1">
            <a:spLocks/>
          </p:cNvSpPr>
          <p:nvPr/>
        </p:nvSpPr>
        <p:spPr>
          <a:xfrm>
            <a:off x="820347" y="6228370"/>
            <a:ext cx="4969112" cy="5309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Variance ratio by PCA component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F04179E-E79F-AD3A-3DFA-39E4ADCEDCF6}"/>
              </a:ext>
            </a:extLst>
          </p:cNvPr>
          <p:cNvSpPr txBox="1">
            <a:spLocks/>
          </p:cNvSpPr>
          <p:nvPr/>
        </p:nvSpPr>
        <p:spPr>
          <a:xfrm>
            <a:off x="6712107" y="6238820"/>
            <a:ext cx="5413248" cy="5309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Scatterplot of first 2 PCA Components</a:t>
            </a:r>
          </a:p>
        </p:txBody>
      </p:sp>
    </p:spTree>
    <p:extLst>
      <p:ext uri="{BB962C8B-B14F-4D97-AF65-F5344CB8AC3E}">
        <p14:creationId xmlns:p14="http://schemas.microsoft.com/office/powerpoint/2010/main" val="4119489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Human understanding of high dimensional spaces is poor at best  </a:t>
            </a:r>
          </a:p>
          <a:p>
            <a:pPr lvl="1"/>
            <a:r>
              <a:rPr lang="en-US" dirty="0">
                <a:latin typeface="+mn-lt"/>
              </a:rPr>
              <a:t>For most people, perception of data relationships starts to diminish beyond 4 or 5  dimensions  </a:t>
            </a:r>
          </a:p>
          <a:p>
            <a:pPr lvl="1"/>
            <a:r>
              <a:rPr lang="en-US" dirty="0">
                <a:latin typeface="+mn-lt"/>
              </a:rPr>
              <a:t>Exploration of complex spaces can be aided by projection into lower dimensional space  </a:t>
            </a:r>
          </a:p>
          <a:p>
            <a:r>
              <a:rPr lang="en-US" sz="2800" dirty="0">
                <a:latin typeface="+mn-lt"/>
              </a:rPr>
              <a:t>Most algorithms exhibit improved convergence in lower dimensional spaces </a:t>
            </a:r>
          </a:p>
          <a:p>
            <a:pPr lvl="1"/>
            <a:r>
              <a:rPr lang="en-US" dirty="0">
                <a:latin typeface="+mn-lt"/>
              </a:rPr>
              <a:t>High dimensional spaces can lead to over-fitting of data mining algorithms </a:t>
            </a:r>
          </a:p>
          <a:p>
            <a:pPr lvl="1"/>
            <a:r>
              <a:rPr lang="en-US" dirty="0">
                <a:latin typeface="+mn-lt"/>
              </a:rPr>
              <a:t>For example, clustering in high dimensional spaces can lead fragmentation of the data</a:t>
            </a:r>
          </a:p>
          <a:p>
            <a:pPr lvl="1"/>
            <a:r>
              <a:rPr lang="en-US" dirty="0">
                <a:latin typeface="+mn-lt"/>
              </a:rPr>
              <a:t>Dimensionality reduction can improve results   </a:t>
            </a:r>
          </a:p>
        </p:txBody>
      </p:sp>
    </p:spTree>
    <p:extLst>
      <p:ext uri="{BB962C8B-B14F-4D97-AF65-F5344CB8AC3E}">
        <p14:creationId xmlns:p14="http://schemas.microsoft.com/office/powerpoint/2010/main" val="70502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7CAC-5294-64ED-E39A-8FF1A1B68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Singular Value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2573738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Singular Value Decomposition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65273"/>
                <a:ext cx="11525250" cy="541051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  <a:hlinkClick r:id="rId2"/>
                  </a:rPr>
                  <a:t>Singular value decomposition (SVD</a:t>
                </a:r>
                <a:r>
                  <a:rPr lang="en-US" dirty="0">
                    <a:cs typeface="Segoe UI" panose="020B0502040204020203" pitchFamily="34" charset="0"/>
                  </a:rPr>
                  <a:t>) is a computational efficient matrix decomposition 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cs typeface="Segoe UI" panose="020B0502040204020203" pitchFamily="34" charset="0"/>
                  </a:rPr>
                  <a:t>Given a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computing the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is computationally intensive -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sparse,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dense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SVD operates directly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,;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cs typeface="Segoe UI" panose="020B0502040204020203" pitchFamily="34" charset="0"/>
                  </a:rPr>
                  <a:t>SVD provides an alternative: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U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sSup>
                        <m:sSupPr>
                          <m:ctrlP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Where: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𝑙𝑒𝑓𝑡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𝑠𝑖𝑛𝑔𝑢𝑙𝑎𝑟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𝑜𝑟𝑡h𝑜𝑛𝑜𝑟𝑚𝑎𝑙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𝑣𝑒𝑐𝑡𝑜𝑟𝑠</m:t>
                      </m:r>
                    </m:oMath>
                  </m:oMathPara>
                </a14:m>
                <a:endParaRPr lang="en-US" sz="28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S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𝑑𝑖𝑎𝑔𝑜𝑛𝑎𝑙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𝑚𝑎𝑡𝑟𝑖𝑥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𝑠𝑖𝑛𝑔𝑢𝑙𝑎𝑟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𝑣𝑎𝑙𝑢𝑒𝑠</m:t>
                      </m:r>
                    </m:oMath>
                  </m:oMathPara>
                </a14:m>
                <a:endParaRPr lang="en-US" sz="2800" b="0" dirty="0">
                  <a:latin typeface="+mn-lt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𝑟𝑖𝑔h𝑡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𝑜𝑟𝑡h𝑜𝑛𝑜𝑟𝑚𝑎𝑙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𝑠𝑖𝑛𝑔𝑢𝑙𝑎𝑟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𝑣𝑒𝑐𝑡𝑜𝑟𝑠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65273"/>
                <a:ext cx="11525250" cy="5410511"/>
              </a:xfrm>
              <a:blipFill>
                <a:blip r:embed="rId3"/>
                <a:stretch>
                  <a:fillRect l="-1058" t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790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Singular Value Decomposition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65273"/>
                <a:ext cx="11525250" cy="54105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How can we do dimensionality reduction with SVD?</a:t>
                </a:r>
                <a:endParaRPr lang="en-US" sz="2800" b="0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The relationship between SVD and PCA is:  </a:t>
                </a:r>
              </a:p>
              <a:p>
                <a:pPr marL="0" indent="0">
                  <a:buNone/>
                </a:pPr>
                <a:endParaRPr lang="en-US" sz="1000" b="0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𝑋𝑊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𝑆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cs typeface="Segoe UI" panose="020B0502040204020203" pitchFamily="34" charset="0"/>
                  </a:rPr>
                  <a:t>We can construct a lower dimensional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l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limited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)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𝑈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dirty="0">
                    <a:cs typeface="Segoe UI" panose="020B0502040204020203" pitchFamily="34" charset="0"/>
                  </a:rPr>
                  <a:t>has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columns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𝑊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has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non-zero singular values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65273"/>
                <a:ext cx="11525250" cy="5410511"/>
              </a:xfrm>
              <a:blipFill>
                <a:blip r:embed="rId2"/>
                <a:stretch>
                  <a:fillRect l="-1058" t="-1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75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Manifold Learning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9305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Manifold Learning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visualize data from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</a:t>
            </a:r>
            <a:r>
              <a:rPr lang="en-US" dirty="0">
                <a:latin typeface="+mn-lt"/>
              </a:rPr>
              <a:t> projects a high-dimensional space onto a </a:t>
            </a:r>
            <a:r>
              <a:rPr lang="en-US" b="1" dirty="0">
                <a:latin typeface="+mn-lt"/>
              </a:rPr>
              <a:t>low-dimensional manifold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b="1" dirty="0">
                <a:latin typeface="+mn-lt"/>
              </a:rPr>
              <a:t>Spectral embedding</a:t>
            </a:r>
          </a:p>
          <a:p>
            <a:pPr lvl="1"/>
            <a:r>
              <a:rPr lang="en-US" b="1" dirty="0">
                <a:latin typeface="+mn-lt"/>
              </a:rPr>
              <a:t>Uniform Manifold Approximation and Projection (UMAP)</a:t>
            </a:r>
          </a:p>
          <a:p>
            <a:pPr lvl="1"/>
            <a:r>
              <a:rPr lang="en-US" b="1" dirty="0">
                <a:latin typeface="+mn-lt"/>
              </a:rPr>
              <a:t>t-distributed Stochastic Neighbor Embedding (t-SNE) </a:t>
            </a:r>
            <a:r>
              <a:rPr lang="en-US" dirty="0">
                <a:latin typeface="+mn-lt"/>
              </a:rPr>
              <a:t>– largely supplanted by UMAP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47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A </a:t>
            </a:r>
            <a:r>
              <a:rPr lang="en-US" b="1" dirty="0">
                <a:cs typeface="Segoe UI" panose="020B0502040204020203" pitchFamily="34" charset="0"/>
              </a:rPr>
              <a:t>manifold is a low dimensional surface </a:t>
            </a:r>
            <a:r>
              <a:rPr lang="en-US" dirty="0">
                <a:cs typeface="Segoe UI" panose="020B0502040204020203" pitchFamily="34" charset="0"/>
              </a:rPr>
              <a:t>in a high-dimensional space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Linear manifold is a hyperplane – PCA, SVD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Nonlinear manifolds for more complex embeddings – our focus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Often used as a visualization technique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generally fails beyond a few dimensions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Mapping to a manifold creates low-dimensional projection of complex data relationships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Or, used to reduce dimensionality and orthogonalize to improve performance of ML models, supervised or unsupervised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4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Map high-dimensional space to a </a:t>
                </a:r>
                <a:r>
                  <a:rPr lang="en-US" b="1" dirty="0">
                    <a:cs typeface="Segoe UI" panose="020B0502040204020203" pitchFamily="34" charset="0"/>
                  </a:rPr>
                  <a:t>low dimensional manifold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Start with </a:t>
                </a:r>
                <a:r>
                  <a:rPr lang="en-US" b="1" dirty="0">
                    <a:cs typeface="Segoe UI" panose="020B0502040204020203" pitchFamily="34" charset="0"/>
                  </a:rPr>
                  <a:t>samples in a high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b="1" dirty="0">
                    <a:cs typeface="Segoe UI" panose="020B0502040204020203" pitchFamily="34" charset="0"/>
                  </a:rPr>
                  <a:t>Map to low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or higher    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Want a </a:t>
                </a:r>
                <a:r>
                  <a:rPr lang="en-US" b="1" dirty="0">
                    <a:cs typeface="Segoe UI" panose="020B0502040204020203" pitchFamily="34" charset="0"/>
                  </a:rPr>
                  <a:t>similarity preserving mapping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dirty="0">
                    <a:cs typeface="Segoe UI" panose="020B0502040204020203" pitchFamily="34" charset="0"/>
                  </a:rPr>
                  <a:t>Points with </a:t>
                </a:r>
                <a:r>
                  <a:rPr lang="en-US" b="1" dirty="0">
                    <a:cs typeface="Segoe UI" panose="020B0502040204020203" pitchFamily="34" charset="0"/>
                  </a:rPr>
                  <a:t>high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should be close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</a:t>
                </a:r>
              </a:p>
              <a:p>
                <a:pPr lvl="1"/>
                <a:r>
                  <a:rPr lang="en-US" dirty="0">
                    <a:cs typeface="Segoe UI" panose="020B0502040204020203" pitchFamily="34" charset="0"/>
                  </a:rPr>
                  <a:t>Use for clustering algorithms and other similarity search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Visualize similarity of samples </a:t>
                </a:r>
                <a:r>
                  <a:rPr lang="en-US" dirty="0">
                    <a:cs typeface="Segoe UI" panose="020B0502040204020203" pitchFamily="34" charset="0"/>
                  </a:rPr>
                  <a:t>on manifold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Samples close together have greater similarity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Groups of similar points may separate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b="1" dirty="0">
                    <a:solidFill>
                      <a:srgbClr val="C00000"/>
                    </a:solidFill>
                    <a:cs typeface="Segoe UI" panose="020B0502040204020203" pitchFamily="34" charset="0"/>
                  </a:rPr>
                  <a:t>Not clusters, no assignments!</a:t>
                </a:r>
                <a:r>
                  <a:rPr lang="en-US" b="1" dirty="0">
                    <a:cs typeface="Segoe UI" panose="020B0502040204020203" pitchFamily="34" charset="0"/>
                  </a:rPr>
                  <a:t>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  <a:blipFill>
                <a:blip r:embed="rId2"/>
                <a:stretch>
                  <a:fillRect l="-1058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9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22594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Many algorithms have been developed   </a:t>
            </a:r>
          </a:p>
          <a:p>
            <a:r>
              <a:rPr lang="en-US" dirty="0">
                <a:cs typeface="Segoe UI" panose="020B0502040204020203" pitchFamily="34" charset="0"/>
                <a:hlinkClick r:id="rId2"/>
              </a:rPr>
              <a:t>Scikit-Learn supports 8 algorithms</a:t>
            </a:r>
            <a:r>
              <a:rPr lang="en-US" dirty="0">
                <a:cs typeface="Segoe UI" panose="020B0502040204020203" pitchFamily="34" charset="0"/>
              </a:rPr>
              <a:t> + PCA  </a:t>
            </a:r>
          </a:p>
          <a:p>
            <a:r>
              <a:rPr lang="en-US" dirty="0">
                <a:cs typeface="Segoe UI" panose="020B0502040204020203" pitchFamily="34" charset="0"/>
              </a:rPr>
              <a:t>PCA finds projection of PCs is on a </a:t>
            </a:r>
            <a:r>
              <a:rPr lang="en-US" b="1" dirty="0">
                <a:cs typeface="Segoe UI" panose="020B0502040204020203" pitchFamily="34" charset="0"/>
              </a:rPr>
              <a:t>linear manifold or hyperplane</a:t>
            </a:r>
          </a:p>
          <a:p>
            <a:r>
              <a:rPr lang="en-US" dirty="0">
                <a:cs typeface="Segoe UI" panose="020B0502040204020203" pitchFamily="34" charset="0"/>
              </a:rPr>
              <a:t>We will look at two nonlinear </a:t>
            </a:r>
            <a:r>
              <a:rPr lang="en-US" b="1" dirty="0">
                <a:cs typeface="Segoe UI" panose="020B0502040204020203" pitchFamily="34" charset="0"/>
              </a:rPr>
              <a:t>unsupervised algorithms </a:t>
            </a:r>
            <a:r>
              <a:rPr lang="en-US" dirty="0">
                <a:cs typeface="Segoe UI" panose="020B0502040204020203" pitchFamily="34" charset="0"/>
              </a:rPr>
              <a:t>in detail: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Spectral embedding 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UMAP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Spectral Embedding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54723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Segoe UI" panose="020B0502040204020203" pitchFamily="34" charset="0"/>
              </a:rPr>
              <a:t>Spectral embedding</a:t>
            </a:r>
            <a:r>
              <a:rPr lang="en-US" dirty="0">
                <a:cs typeface="Segoe UI" panose="020B0502040204020203" pitchFamily="34" charset="0"/>
              </a:rPr>
              <a:t> uses graph-based construction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Creates a low-dimensional map of high dimensional space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Closely related to spectral clustering algorithm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</a:t>
            </a:r>
            <a:r>
              <a:rPr lang="en-US" dirty="0" err="1">
                <a:cs typeface="Segoe UI" panose="020B0502040204020203" pitchFamily="34" charset="0"/>
              </a:rPr>
              <a:t>eigendecomposition</a:t>
            </a:r>
            <a:r>
              <a:rPr lang="en-US" dirty="0">
                <a:cs typeface="Segoe UI" panose="020B0502040204020203" pitchFamily="34" charset="0"/>
              </a:rPr>
              <a:t> of </a:t>
            </a:r>
            <a:r>
              <a:rPr lang="en-US" b="1" dirty="0">
                <a:cs typeface="Segoe UI" panose="020B0502040204020203" pitchFamily="34" charset="0"/>
              </a:rPr>
              <a:t>graph Laplacian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Maps to </a:t>
            </a:r>
            <a:r>
              <a:rPr lang="en-US" b="1" dirty="0">
                <a:cs typeface="Segoe UI" panose="020B0502040204020203" pitchFamily="34" charset="0"/>
              </a:rPr>
              <a:t>nonlinear manifold </a:t>
            </a:r>
            <a:r>
              <a:rPr lang="en-US" dirty="0">
                <a:cs typeface="Segoe UI" panose="020B0502040204020203" pitchFamily="34" charset="0"/>
              </a:rPr>
              <a:t>from high-dimensional space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Preserves distances of most similar pairs on graph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  <a:hlinkClick r:id="rId2"/>
              </a:rPr>
              <a:t>Supported in Scikit-Learn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94A61-CA2D-2FEF-1C5E-29871A46A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27969-FE14-18F2-1A29-55E8F2DC2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7219B2-1770-6B35-C774-8FF5F4591B9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31357"/>
                <a:ext cx="11525250" cy="51551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is the relationship between dimensionality reduction and similarity search? </a:t>
                </a:r>
              </a:p>
              <a:p>
                <a:r>
                  <a:rPr lang="en-US" dirty="0">
                    <a:latin typeface="+mn-lt"/>
                  </a:rPr>
                  <a:t>Recall that pairwise similarity search scales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linear scaling with dimension,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want dimensionality reduction to be similarity (distance) preserving </a:t>
                </a:r>
              </a:p>
              <a:p>
                <a:pPr lvl="1"/>
                <a:r>
                  <a:rPr lang="en-US" dirty="0">
                    <a:latin typeface="+mn-lt"/>
                  </a:rPr>
                  <a:t>Similarity search in lower dimensional space reduces computation per pair, but only by a linear factor </a:t>
                </a:r>
              </a:p>
              <a:p>
                <a:r>
                  <a:rPr lang="en-US" dirty="0">
                    <a:latin typeface="+mn-lt"/>
                  </a:rPr>
                  <a:t>Embedding algorithms are a form of dimensionality reduction </a:t>
                </a:r>
              </a:p>
              <a:p>
                <a:pPr lvl="1"/>
                <a:r>
                  <a:rPr lang="en-US" dirty="0">
                    <a:latin typeface="+mn-lt"/>
                  </a:rPr>
                  <a:t>We have discussed embedding methods previously  </a:t>
                </a:r>
              </a:p>
              <a:p>
                <a:pPr lvl="1"/>
                <a:r>
                  <a:rPr lang="en-US" dirty="0">
                    <a:latin typeface="+mn-lt"/>
                  </a:rPr>
                  <a:t>Both methods can help with similarity search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7219B2-1770-6B35-C774-8FF5F4591B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31357"/>
                <a:ext cx="11525250" cy="5155109"/>
              </a:xfrm>
              <a:blipFill>
                <a:blip r:embed="rId3"/>
                <a:stretch>
                  <a:fillRect l="-1111" t="-1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67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undirected weighted graph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Edge weights are similarities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nearest neighbor methods for scalable sparse graph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or unnormalized graph Laplacian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 For association matrix, </a:t>
                </a:r>
                <a:r>
                  <a:rPr lang="en-US" i="1" dirty="0">
                    <a:cs typeface="Segoe UI" panose="020B0502040204020203" pitchFamily="34" charset="0"/>
                  </a:rPr>
                  <a:t>A</a:t>
                </a:r>
                <a:r>
                  <a:rPr lang="en-US" dirty="0">
                    <a:cs typeface="Segoe UI" panose="020B0502040204020203" pitchFamily="34" charset="0"/>
                  </a:rPr>
                  <a:t>, and degree matrix, </a:t>
                </a:r>
                <a:r>
                  <a:rPr lang="en-US" i="1" dirty="0">
                    <a:cs typeface="Segoe UI" panose="020B0502040204020203" pitchFamily="34" charset="0"/>
                  </a:rPr>
                  <a:t>D</a:t>
                </a:r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en-US" b="0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Partial </a:t>
                </a:r>
                <a:r>
                  <a:rPr lang="en-US" dirty="0" err="1">
                    <a:cs typeface="Segoe UI" panose="020B0502040204020203" pitchFamily="34" charset="0"/>
                  </a:rPr>
                  <a:t>eigendecomposition</a:t>
                </a:r>
                <a:r>
                  <a:rPr lang="en-US" dirty="0">
                    <a:cs typeface="Segoe UI" panose="020B0502040204020203" pitchFamily="34" charset="0"/>
                  </a:rPr>
                  <a:t>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Only need first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 b="1" dirty="0">
                    <a:cs typeface="Segoe UI" panose="020B0502040204020203" pitchFamily="34" charset="0"/>
                  </a:rPr>
                  <a:t>largest eigenvalues and eigenvectors </a:t>
                </a:r>
                <a:r>
                  <a:rPr lang="en-US" dirty="0">
                    <a:cs typeface="Segoe UI" panose="020B0502040204020203" pitchFamily="34" charset="0"/>
                  </a:rPr>
                  <a:t>for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dimensional manifold</a:t>
                </a: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111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5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Spectral embedding manifold constructed from </a:t>
                </a:r>
                <a:r>
                  <a:rPr lang="en-US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eigenvectors with </a:t>
                </a:r>
                <a:r>
                  <a:rPr lang="en-US" b="1" dirty="0">
                    <a:cs typeface="Segoe UI" panose="020B0502040204020203" pitchFamily="34" charset="0"/>
                  </a:rPr>
                  <a:t>largest eigenvalues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endParaRPr lang="en-US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Wait!!! </a:t>
                </a:r>
                <a:r>
                  <a:rPr lang="en-US" dirty="0">
                    <a:cs typeface="Segoe UI" panose="020B0502040204020203" pitchFamily="34" charset="0"/>
                  </a:rPr>
                  <a:t>We just use the eigenvectors with the k-1 </a:t>
                </a:r>
                <a:r>
                  <a:rPr lang="en-US" b="1" dirty="0">
                    <a:cs typeface="Segoe UI" panose="020B0502040204020203" pitchFamily="34" charset="0"/>
                  </a:rPr>
                  <a:t>smallest eigenvalues</a:t>
                </a:r>
                <a:r>
                  <a:rPr lang="en-US" dirty="0">
                    <a:cs typeface="Segoe UI" panose="020B0502040204020203" pitchFamily="34" charset="0"/>
                  </a:rPr>
                  <a:t> to perform spectral clustering!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 want a projection that best preserves similarity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Eigenvector projection for largest eigenvalues has highest similarity to the original high-dimensional space   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Whereas, in spectral clustering with want the minimum cut projection, associated with smallest eigenvalues 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56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96AE5-CFF3-51E3-51F2-96FCC1AF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16596-B6CA-D0F9-5E66-CA3D556E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83EE5-917A-1022-8EC8-DE33B8700F9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6770371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Why is Spectral embedding a </a:t>
                </a:r>
                <a:r>
                  <a:rPr lang="en-US" b="1" dirty="0">
                    <a:cs typeface="Segoe UI" panose="020B0502040204020203" pitchFamily="34" charset="0"/>
                  </a:rPr>
                  <a:t>nonlinear model</a:t>
                </a:r>
                <a:r>
                  <a:rPr lang="en-US" dirty="0">
                    <a:cs typeface="Segoe UI" panose="020B0502040204020203" pitchFamily="34" charset="0"/>
                  </a:rPr>
                  <a:t>?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 can use any similarity metric for the NN graph construction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Euclidean – linear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Cosine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Pearson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…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Example, </a:t>
                </a:r>
                <a:r>
                  <a:rPr lang="en-US" b="1" dirty="0">
                    <a:cs typeface="Segoe UI" panose="020B0502040204020203" pitchFamily="34" charset="0"/>
                    <a:hlinkClick r:id="rId2"/>
                  </a:rPr>
                  <a:t>radial basis functions</a:t>
                </a:r>
                <a:r>
                  <a:rPr lang="en-US" b="1" dirty="0">
                    <a:cs typeface="Segoe UI" panose="020B0502040204020203" pitchFamily="34" charset="0"/>
                  </a:rPr>
                  <a:t> (RBF)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RBF downweighs similarity with respect to distance using a Gaussian Kernel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Bandwidth or span of kernel,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determines rate of weight decay</a:t>
                </a: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83EE5-917A-1022-8EC8-DE33B8700F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6770371" cy="5405194"/>
              </a:xfrm>
              <a:blipFill>
                <a:blip r:embed="rId3"/>
                <a:stretch>
                  <a:fillRect l="-1800" t="-1804" r="-1530" b="-2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A1C0697-DB0C-A70D-5DB5-5A1C2A5C1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885" y="1068848"/>
            <a:ext cx="4928119" cy="5185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D75C77-F660-E96B-6EA1-50F55A818848}"/>
              </a:ext>
            </a:extLst>
          </p:cNvPr>
          <p:cNvSpPr txBox="1"/>
          <p:nvPr/>
        </p:nvSpPr>
        <p:spPr>
          <a:xfrm>
            <a:off x="7904136" y="6254791"/>
            <a:ext cx="380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Illustration from Wikipedia Commons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5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17117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UMAP maps to a low-dimensional manifold from a nearest-neighbor graph   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is (arguably) the state of the art in manifold learning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 generalization of </a:t>
            </a:r>
            <a:r>
              <a:rPr lang="en-US" dirty="0" err="1">
                <a:cs typeface="Segoe UI" panose="020B0502040204020203" pitchFamily="34" charset="0"/>
              </a:rPr>
              <a:t>tSNE</a:t>
            </a: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topological properties to create graph and map a metric space to a low-dimensional Euclidian manifold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 and distance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be used to reduce dimensions for algorithms like clustering models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package</a:t>
            </a:r>
            <a:r>
              <a:rPr lang="en-US" dirty="0">
                <a:cs typeface="Segoe UI" panose="020B0502040204020203" pitchFamily="34" charset="0"/>
              </a:rPr>
              <a:t> has Python and R APIs and is very well documented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There are many variations and applications </a:t>
            </a:r>
          </a:p>
          <a:p>
            <a:pPr lvl="1">
              <a:tabLst>
                <a:tab pos="7543800" algn="l"/>
              </a:tabLst>
            </a:pPr>
            <a:r>
              <a:rPr lang="en-US" b="1" dirty="0">
                <a:solidFill>
                  <a:srgbClr val="FF0000"/>
                </a:solidFill>
                <a:cs typeface="Segoe UI" panose="020B0502040204020203" pitchFamily="34" charset="0"/>
              </a:rPr>
              <a:t>Read the docs!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 and distance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Assumes the observations on a manifold are locally connected and uniformly distributed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High-dimensional manifold can use </a:t>
            </a:r>
            <a:r>
              <a:rPr lang="en-US" b="1" dirty="0">
                <a:cs typeface="Segoe UI" panose="020B0502040204020203" pitchFamily="34" charset="0"/>
              </a:rPr>
              <a:t>most any distance metric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manifold is </a:t>
            </a:r>
            <a:r>
              <a:rPr lang="en-US" b="1" dirty="0">
                <a:cs typeface="Segoe UI" panose="020B0502040204020203" pitchFamily="34" charset="0"/>
              </a:rPr>
              <a:t>Euclidean</a:t>
            </a:r>
            <a:r>
              <a:rPr lang="en-US" dirty="0">
                <a:cs typeface="Segoe UI" panose="020B0502040204020203" pitchFamily="34" charset="0"/>
              </a:rPr>
              <a:t>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relies on properties of </a:t>
            </a:r>
            <a:r>
              <a:rPr lang="en-US" b="1" dirty="0">
                <a:cs typeface="Segoe UI" panose="020B0502040204020203" pitchFamily="34" charset="0"/>
                <a:hlinkClick r:id="rId2"/>
              </a:rPr>
              <a:t>Reimann manifolds</a:t>
            </a:r>
            <a:endParaRPr lang="en-US" b="1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are </a:t>
            </a:r>
            <a:r>
              <a:rPr lang="en-US" b="1" dirty="0">
                <a:cs typeface="Segoe UI" panose="020B0502040204020203" pitchFamily="34" charset="0"/>
              </a:rPr>
              <a:t>locally smooth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have </a:t>
            </a:r>
            <a:r>
              <a:rPr lang="en-US" b="1" dirty="0">
                <a:cs typeface="Segoe UI" panose="020B0502040204020203" pitchFamily="34" charset="0"/>
              </a:rPr>
              <a:t>continuous first derivatives   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0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Euclidean Reimann manifold has desirable properties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is good for visualizations in Euclidean space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Euclidean space has advantages for machine learning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Wide choice of possible algorithms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compute sum of squares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Clusters are elliptical or spherical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9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</a:t>
            </a:r>
            <a:r>
              <a:rPr lang="en-US" b="1" dirty="0">
                <a:cs typeface="Segoe UI" panose="020B0502040204020203" pitchFamily="34" charset="0"/>
              </a:rPr>
              <a:t>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Build </a:t>
            </a:r>
            <a:r>
              <a:rPr lang="en-US" b="1" dirty="0">
                <a:cs typeface="Segoe UI" panose="020B0502040204020203" pitchFamily="34" charset="0"/>
              </a:rPr>
              <a:t>nearest-neighbor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</a:t>
            </a:r>
            <a:r>
              <a:rPr lang="en-US" b="1" dirty="0">
                <a:cs typeface="Segoe UI" panose="020B0502040204020203" pitchFamily="34" charset="0"/>
              </a:rPr>
              <a:t>cross-entropy </a:t>
            </a:r>
            <a:r>
              <a:rPr lang="en-US" dirty="0">
                <a:cs typeface="Segoe UI" panose="020B0502040204020203" pitchFamily="34" charset="0"/>
              </a:rPr>
              <a:t>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1521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A2E91-D069-B0ED-49B7-BCA2180C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24" y="2130217"/>
            <a:ext cx="6805912" cy="39466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Consider an example of data on a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Is a two-dimensional space  </a:t>
            </a:r>
          </a:p>
          <a:p>
            <a:r>
              <a:rPr lang="en-US" dirty="0">
                <a:cs typeface="Segoe UI" panose="020B0502040204020203" pitchFamily="34" charset="0"/>
              </a:rPr>
              <a:t>Sample values are predominantly on a </a:t>
            </a:r>
            <a:r>
              <a:rPr lang="en-US" b="1" dirty="0">
                <a:cs typeface="Segoe UI" panose="020B0502040204020203" pitchFamily="34" charset="0"/>
              </a:rPr>
              <a:t>1-dimensional smooth (Reimann) manifold</a:t>
            </a:r>
          </a:p>
          <a:p>
            <a:r>
              <a:rPr lang="en-US" dirty="0">
                <a:cs typeface="Segoe UI" panose="020B0502040204020203" pitchFamily="34" charset="0"/>
              </a:rPr>
              <a:t>How do we construct the low-dimensional manifold? 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DA3F6-77F8-F709-2502-5C69EF9CB0A7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6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11471110" cy="2591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</a:t>
            </a:r>
          </a:p>
          <a:p>
            <a:r>
              <a:rPr lang="en-US" dirty="0">
                <a:cs typeface="Segoe UI" panose="020B0502040204020203" pitchFamily="34" charset="0"/>
              </a:rPr>
              <a:t>K-simplex has k+1 fully connected nodes </a:t>
            </a:r>
          </a:p>
          <a:p>
            <a:r>
              <a:rPr lang="en-US" dirty="0">
                <a:cs typeface="Segoe UI" panose="020B0502040204020203" pitchFamily="34" charset="0"/>
              </a:rPr>
              <a:t>Can construct high-dimensional shapes by joining simplices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Simplices joined on common faces</a:t>
            </a:r>
          </a:p>
          <a:p>
            <a:r>
              <a:rPr lang="en-US" dirty="0">
                <a:cs typeface="Segoe UI" panose="020B0502040204020203" pitchFamily="34" charset="0"/>
              </a:rPr>
              <a:t>Represent complex manifold as </a:t>
            </a:r>
            <a:r>
              <a:rPr lang="en-US" b="1" dirty="0">
                <a:cs typeface="Segoe UI" panose="020B0502040204020203" pitchFamily="34" charset="0"/>
              </a:rPr>
              <a:t>simplicial complexes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3A321-E775-D6B9-EF0A-43F8EA1B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98" y="4451987"/>
            <a:ext cx="8923907" cy="1938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2EAE6-8FA0-E316-BD62-6B0296AE449B}"/>
              </a:ext>
            </a:extLst>
          </p:cNvPr>
          <p:cNvSpPr txBox="1"/>
          <p:nvPr/>
        </p:nvSpPr>
        <p:spPr>
          <a:xfrm>
            <a:off x="3597491" y="6321603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8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Lesson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sz="2800" dirty="0">
                <a:latin typeface="Script MT Bold" panose="03040602040607080904" pitchFamily="66" charset="0"/>
              </a:rPr>
              <a:t>Curse of Dimensionality!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Introduction to dimensionality reduction </a:t>
            </a:r>
          </a:p>
          <a:p>
            <a:r>
              <a:rPr lang="en-US" dirty="0">
                <a:latin typeface="+mn-lt"/>
              </a:rPr>
              <a:t>Principal component analysis (PCA)</a:t>
            </a:r>
          </a:p>
          <a:p>
            <a:r>
              <a:rPr lang="en-US" dirty="0">
                <a:latin typeface="+mn-lt"/>
              </a:rPr>
              <a:t>Singular value decomposition (SVD)</a:t>
            </a:r>
          </a:p>
          <a:p>
            <a:r>
              <a:rPr lang="en-US" dirty="0">
                <a:latin typeface="+mn-lt"/>
              </a:rPr>
              <a:t>Manifold Learning</a:t>
            </a:r>
          </a:p>
          <a:p>
            <a:r>
              <a:rPr lang="en-US" dirty="0">
                <a:latin typeface="+mn-lt"/>
              </a:rPr>
              <a:t>Spectral Decomposition </a:t>
            </a:r>
          </a:p>
          <a:p>
            <a:r>
              <a:rPr lang="en-US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0930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7531862" cy="47966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Example of simplicial complex construction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Start with some observations, 0-simplicies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Construct a first 1-simplex, joining faces of 2 0-simplicies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 Add 2 more 1-simplices, constructing a first 2-simplex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Construct a second 2-simplex, creating a simplicial complex along the common face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Construct a third 2-simplex, extending the simplicial complex along the common face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8E026C-1D38-B623-AE48-219451F703DD}"/>
              </a:ext>
            </a:extLst>
          </p:cNvPr>
          <p:cNvSpPr/>
          <p:nvPr/>
        </p:nvSpPr>
        <p:spPr>
          <a:xfrm>
            <a:off x="8847011" y="3429000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38DC1D-486E-5BF0-044D-A13935A2F51C}"/>
              </a:ext>
            </a:extLst>
          </p:cNvPr>
          <p:cNvSpPr/>
          <p:nvPr/>
        </p:nvSpPr>
        <p:spPr>
          <a:xfrm>
            <a:off x="9636361" y="2318336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364730-BB78-A8D0-1390-630DE16075F1}"/>
              </a:ext>
            </a:extLst>
          </p:cNvPr>
          <p:cNvSpPr/>
          <p:nvPr/>
        </p:nvSpPr>
        <p:spPr>
          <a:xfrm>
            <a:off x="10590361" y="3386511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C5EE3A-6D30-7EA6-FF8F-2D33051BA2B7}"/>
              </a:ext>
            </a:extLst>
          </p:cNvPr>
          <p:cNvSpPr/>
          <p:nvPr/>
        </p:nvSpPr>
        <p:spPr>
          <a:xfrm>
            <a:off x="10244508" y="4539665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309B7A-5510-41FE-AE7F-5800A89BAF78}"/>
              </a:ext>
            </a:extLst>
          </p:cNvPr>
          <p:cNvCxnSpPr>
            <a:cxnSpLocks/>
            <a:stCxn id="5" idx="7"/>
            <a:endCxn id="8" idx="3"/>
          </p:cNvCxnSpPr>
          <p:nvPr/>
        </p:nvCxnSpPr>
        <p:spPr>
          <a:xfrm flipV="1">
            <a:off x="8954050" y="2420914"/>
            <a:ext cx="700676" cy="10256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6A7FC9-CFA2-1BF6-1563-B667DBB039EF}"/>
              </a:ext>
            </a:extLst>
          </p:cNvPr>
          <p:cNvCxnSpPr>
            <a:cxnSpLocks/>
            <a:stCxn id="5" idx="4"/>
            <a:endCxn id="10" idx="1"/>
          </p:cNvCxnSpPr>
          <p:nvPr/>
        </p:nvCxnSpPr>
        <p:spPr>
          <a:xfrm>
            <a:off x="8909713" y="3549178"/>
            <a:ext cx="1353160" cy="10080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24122D-829C-7607-692C-6F8230A0A5C6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8972415" y="3446600"/>
            <a:ext cx="1617946" cy="424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82A567-5829-B416-5309-FC31B4DA64F2}"/>
              </a:ext>
            </a:extLst>
          </p:cNvPr>
          <p:cNvCxnSpPr>
            <a:cxnSpLocks/>
            <a:stCxn id="9" idx="1"/>
            <a:endCxn id="8" idx="5"/>
          </p:cNvCxnSpPr>
          <p:nvPr/>
        </p:nvCxnSpPr>
        <p:spPr>
          <a:xfrm flipH="1" flipV="1">
            <a:off x="9743400" y="2420914"/>
            <a:ext cx="865326" cy="9831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E92BC6-37A6-00D6-F5CB-69D6930E0A86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 flipH="1">
            <a:off x="10351547" y="3506689"/>
            <a:ext cx="301516" cy="10505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C2E54B3-A1B4-534A-4C2A-F6365C9DB711}"/>
              </a:ext>
            </a:extLst>
          </p:cNvPr>
          <p:cNvSpPr/>
          <p:nvPr/>
        </p:nvSpPr>
        <p:spPr>
          <a:xfrm>
            <a:off x="8847011" y="4747779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7B1BE2-C012-C8DF-BE72-35A747DC669A}"/>
              </a:ext>
            </a:extLst>
          </p:cNvPr>
          <p:cNvCxnSpPr>
            <a:cxnSpLocks/>
            <a:stCxn id="5" idx="4"/>
            <a:endCxn id="41" idx="4"/>
          </p:cNvCxnSpPr>
          <p:nvPr/>
        </p:nvCxnSpPr>
        <p:spPr>
          <a:xfrm>
            <a:off x="8909713" y="3549178"/>
            <a:ext cx="0" cy="131877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EB22E51-126E-6A4A-DF29-DF471E2C13E4}"/>
              </a:ext>
            </a:extLst>
          </p:cNvPr>
          <p:cNvCxnSpPr>
            <a:cxnSpLocks/>
            <a:stCxn id="10" idx="3"/>
            <a:endCxn id="41" idx="6"/>
          </p:cNvCxnSpPr>
          <p:nvPr/>
        </p:nvCxnSpPr>
        <p:spPr>
          <a:xfrm flipH="1">
            <a:off x="8972415" y="4642243"/>
            <a:ext cx="1290458" cy="1656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2D1AF0-AB2D-5D21-6213-1A4BB3A46716}"/>
              </a:ext>
            </a:extLst>
          </p:cNvPr>
          <p:cNvCxnSpPr>
            <a:cxnSpLocks/>
          </p:cNvCxnSpPr>
          <p:nvPr/>
        </p:nvCxnSpPr>
        <p:spPr>
          <a:xfrm flipV="1">
            <a:off x="6829586" y="3506689"/>
            <a:ext cx="2762437" cy="145393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ED69BC1-C832-4EFC-0232-ABC8F943077E}"/>
              </a:ext>
            </a:extLst>
          </p:cNvPr>
          <p:cNvCxnSpPr>
            <a:cxnSpLocks/>
          </p:cNvCxnSpPr>
          <p:nvPr/>
        </p:nvCxnSpPr>
        <p:spPr>
          <a:xfrm flipV="1">
            <a:off x="6886414" y="4109085"/>
            <a:ext cx="2686211" cy="1769939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D1FD6E-618D-4EBF-10A6-D3A385A08FC8}"/>
              </a:ext>
            </a:extLst>
          </p:cNvPr>
          <p:cNvCxnSpPr>
            <a:cxnSpLocks/>
          </p:cNvCxnSpPr>
          <p:nvPr/>
        </p:nvCxnSpPr>
        <p:spPr>
          <a:xfrm flipV="1">
            <a:off x="7563173" y="2805193"/>
            <a:ext cx="2464230" cy="38229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07C960-BACD-3B4F-712F-CC9579735592}"/>
              </a:ext>
            </a:extLst>
          </p:cNvPr>
          <p:cNvCxnSpPr>
            <a:cxnSpLocks/>
          </p:cNvCxnSpPr>
          <p:nvPr/>
        </p:nvCxnSpPr>
        <p:spPr>
          <a:xfrm flipV="1">
            <a:off x="7490847" y="3135824"/>
            <a:ext cx="1663485" cy="83690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69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4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Find manifold from connectivity of nearest neighbor graph  </a:t>
            </a:r>
          </a:p>
          <a:p>
            <a:r>
              <a:rPr lang="en-US" dirty="0">
                <a:cs typeface="Segoe UI" panose="020B0502040204020203" pitchFamily="34" charset="0"/>
              </a:rPr>
              <a:t>Place balls (circles in 2-d) of radius r on each point   </a:t>
            </a:r>
          </a:p>
          <a:p>
            <a:r>
              <a:rPr lang="en-US" dirty="0">
                <a:cs typeface="Segoe UI" panose="020B0502040204020203" pitchFamily="34" charset="0"/>
              </a:rPr>
              <a:t>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Ideal if vertices (observations) </a:t>
            </a:r>
            <a:r>
              <a:rPr lang="en-US" b="1" dirty="0">
                <a:cs typeface="Segoe UI" panose="020B0502040204020203" pitchFamily="34" charset="0"/>
              </a:rPr>
              <a:t>uniformly distributed</a:t>
            </a:r>
          </a:p>
          <a:p>
            <a:endParaRPr lang="en-US" dirty="0">
              <a:cs typeface="Segoe UI" panose="020B0502040204020203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4268F-2476-DB39-95B4-08C9D793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32" y="2248151"/>
            <a:ext cx="6870661" cy="3912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CC2B0E-0D42-FE17-C357-34442D56AB5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1095F8-F962-2795-F660-EA4478CB829B}"/>
              </a:ext>
            </a:extLst>
          </p:cNvPr>
          <p:cNvCxnSpPr>
            <a:cxnSpLocks/>
          </p:cNvCxnSpPr>
          <p:nvPr/>
        </p:nvCxnSpPr>
        <p:spPr>
          <a:xfrm>
            <a:off x="4675322" y="3616271"/>
            <a:ext cx="774915" cy="14981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E42E3-72C3-69B7-47F9-ECDE885A324A}"/>
              </a:ext>
            </a:extLst>
          </p:cNvPr>
          <p:cNvCxnSpPr>
            <a:cxnSpLocks/>
          </p:cNvCxnSpPr>
          <p:nvPr/>
        </p:nvCxnSpPr>
        <p:spPr>
          <a:xfrm>
            <a:off x="4675322" y="3616271"/>
            <a:ext cx="681925" cy="44428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C98E2C-2D24-A65F-8A6F-963DE8F4DA5D}"/>
              </a:ext>
            </a:extLst>
          </p:cNvPr>
          <p:cNvCxnSpPr>
            <a:cxnSpLocks/>
          </p:cNvCxnSpPr>
          <p:nvPr/>
        </p:nvCxnSpPr>
        <p:spPr>
          <a:xfrm flipV="1">
            <a:off x="4515173" y="4316278"/>
            <a:ext cx="2585633" cy="18339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E7B3BA-46C4-235F-3AC3-2F0B077B738C}"/>
              </a:ext>
            </a:extLst>
          </p:cNvPr>
          <p:cNvCxnSpPr>
            <a:cxnSpLocks/>
          </p:cNvCxnSpPr>
          <p:nvPr/>
        </p:nvCxnSpPr>
        <p:spPr>
          <a:xfrm>
            <a:off x="4432515" y="4563735"/>
            <a:ext cx="2887851" cy="57047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79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5197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Edges connect 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The resulting graph is not ideal! </a:t>
            </a:r>
          </a:p>
          <a:p>
            <a:r>
              <a:rPr lang="en-US" dirty="0">
                <a:cs typeface="Segoe UI" panose="020B0502040204020203" pitchFamily="34" charset="0"/>
              </a:rPr>
              <a:t>Graph may have </a:t>
            </a:r>
            <a:r>
              <a:rPr lang="en-US" b="1" dirty="0">
                <a:cs typeface="Segoe UI" panose="020B0502040204020203" pitchFamily="34" charset="0"/>
              </a:rPr>
              <a:t>disconnected components   </a:t>
            </a:r>
          </a:p>
          <a:p>
            <a:r>
              <a:rPr lang="en-US" dirty="0">
                <a:cs typeface="Segoe UI" panose="020B0502040204020203" pitchFamily="34" charset="0"/>
              </a:rPr>
              <a:t>Too dense in some places </a:t>
            </a:r>
          </a:p>
          <a:p>
            <a:r>
              <a:rPr lang="en-US" dirty="0">
                <a:cs typeface="Segoe UI" panose="020B0502040204020203" pitchFamily="34" charset="0"/>
              </a:rPr>
              <a:t>Discontinuous in other places </a:t>
            </a:r>
          </a:p>
          <a:p>
            <a:r>
              <a:rPr lang="en-US" dirty="0">
                <a:cs typeface="Segoe UI" panose="020B0502040204020203" pitchFamily="34" charset="0"/>
              </a:rPr>
              <a:t>A poor representation of a smooth Reiman manifold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97872-3B45-0021-384A-7B434F3D6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25" y="2116183"/>
            <a:ext cx="6854222" cy="393453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758549-461E-9E42-F20F-231BEB8E79C9}"/>
              </a:ext>
            </a:extLst>
          </p:cNvPr>
          <p:cNvCxnSpPr>
            <a:cxnSpLocks/>
          </p:cNvCxnSpPr>
          <p:nvPr/>
        </p:nvCxnSpPr>
        <p:spPr>
          <a:xfrm flipV="1">
            <a:off x="4468645" y="2769632"/>
            <a:ext cx="1526793" cy="1965977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D682453-6CCF-678C-936A-DB878DF7464A}"/>
              </a:ext>
            </a:extLst>
          </p:cNvPr>
          <p:cNvSpPr/>
          <p:nvPr/>
        </p:nvSpPr>
        <p:spPr>
          <a:xfrm rot="626517">
            <a:off x="8488848" y="3589674"/>
            <a:ext cx="579991" cy="1102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D797EB-C906-8023-DCC8-B28AECFA613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017625" y="4088368"/>
            <a:ext cx="3476026" cy="12417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B1CA5B1-277F-ABD7-B79C-A21758F40FDE}"/>
              </a:ext>
            </a:extLst>
          </p:cNvPr>
          <p:cNvSpPr/>
          <p:nvPr/>
        </p:nvSpPr>
        <p:spPr>
          <a:xfrm rot="626517">
            <a:off x="5960379" y="2210047"/>
            <a:ext cx="690516" cy="9302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90646-1F07-3624-8198-423E991BEC01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8BABD9-7F89-F998-9DBF-3CE51B93BCDD}"/>
              </a:ext>
            </a:extLst>
          </p:cNvPr>
          <p:cNvCxnSpPr>
            <a:cxnSpLocks/>
          </p:cNvCxnSpPr>
          <p:nvPr/>
        </p:nvCxnSpPr>
        <p:spPr>
          <a:xfrm>
            <a:off x="3652434" y="4411851"/>
            <a:ext cx="4587515" cy="68825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D3CA870-E524-360E-04B7-62EF4D174671}"/>
              </a:ext>
            </a:extLst>
          </p:cNvPr>
          <p:cNvSpPr/>
          <p:nvPr/>
        </p:nvSpPr>
        <p:spPr>
          <a:xfrm rot="626517">
            <a:off x="8248169" y="4811408"/>
            <a:ext cx="325070" cy="8485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4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Use ‘fuzzy balls’ to represent similarity  </a:t>
            </a:r>
          </a:p>
          <a:p>
            <a:r>
              <a:rPr lang="en-US" dirty="0">
                <a:cs typeface="Segoe UI" panose="020B0502040204020203" pitchFamily="34" charset="0"/>
              </a:rPr>
              <a:t>Example; probability (weight) of connection decays exponentially     </a:t>
            </a:r>
          </a:p>
          <a:p>
            <a:r>
              <a:rPr lang="en-US" dirty="0">
                <a:cs typeface="Segoe UI" panose="020B0502040204020203" pitchFamily="34" charset="0"/>
              </a:rPr>
              <a:t>Connect vertices on the manifold that are not uniformly distributed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88F93-AE30-37DC-B09F-50E6EBE1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2006763"/>
            <a:ext cx="6991700" cy="4023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B244C-87D9-0F1B-C80E-E4DDE426DF7D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Size of fuzzy ball determined by local density metric   </a:t>
            </a:r>
          </a:p>
          <a:p>
            <a:r>
              <a:rPr lang="en-US" dirty="0">
                <a:cs typeface="Segoe UI" panose="020B0502040204020203" pitchFamily="34" charset="0"/>
              </a:rPr>
              <a:t>Works since we assume a Reimann manifold, smooth and continuous first derivatives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93B5F-60E5-6D54-F77C-6461F5FC2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1996005"/>
            <a:ext cx="6991700" cy="4023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16E1F-957E-069B-6FD0-E057D30F80B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34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How does the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UMAP algorithm work</a:t>
                </a:r>
                <a:r>
                  <a:rPr lang="en-US" dirty="0">
                    <a:cs typeface="Segoe UI" panose="020B0502040204020203" pitchFamily="34" charset="0"/>
                  </a:rPr>
                  <a:t>?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nearest-neighbor graph as simplicial complex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 representation of the low-dimensional Reimann manifold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For low-dimensional manifold 0 and 1-simplexes are most important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Distances between nearest neighbors are </a:t>
                </a:r>
                <a:r>
                  <a:rPr lang="en-US" b="1" dirty="0">
                    <a:cs typeface="Segoe UI" panose="020B0502040204020203" pitchFamily="34" charset="0"/>
                  </a:rPr>
                  <a:t>need not be symmetric</a:t>
                </a:r>
                <a:r>
                  <a:rPr lang="en-US" dirty="0">
                    <a:cs typeface="Segoe UI" panose="020B0502040204020203" pitchFamily="34" charset="0"/>
                  </a:rPr>
                  <a:t>!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Weight is a probability of being connected on a graph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probability that an edge exists is </a:t>
                </a:r>
                <a:r>
                  <a:rPr lang="en-US" b="1" dirty="0">
                    <a:cs typeface="Segoe UI" panose="020B0502040204020203" pitchFamily="34" charset="0"/>
                  </a:rPr>
                  <a:t>Bernoulli distributed </a:t>
                </a:r>
                <a:r>
                  <a:rPr lang="en-US" dirty="0">
                    <a:cs typeface="Segoe UI" panose="020B0502040204020203" pitchFamily="34" charset="0"/>
                  </a:rPr>
                  <a:t>– the edge either exists of it does not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Combine the weights using rules of probabilities to get joint probability: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𝑒𝑑𝑔𝑒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𝑎𝑏</m:t>
                      </m:r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058" t="-1776" r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8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 Use the joint probabilities to define edges</a:t>
            </a:r>
          </a:p>
          <a:p>
            <a:r>
              <a:rPr lang="en-US" dirty="0">
                <a:cs typeface="Segoe UI" panose="020B0502040204020203" pitchFamily="34" charset="0"/>
              </a:rPr>
              <a:t>Each observation is now connected to near neighbors in the simplicial complex   </a:t>
            </a:r>
          </a:p>
          <a:p>
            <a:r>
              <a:rPr lang="en-US" b="1" dirty="0">
                <a:cs typeface="Segoe UI" panose="020B0502040204020203" pitchFamily="34" charset="0"/>
              </a:rPr>
              <a:t>Graph is a map of the low-dimensional manifold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75176-6A54-0D08-D02E-61A67CFF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071" y="1886741"/>
            <a:ext cx="6915112" cy="3971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7B5641-CA09-DE4C-22E2-11300EFC7099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Kullback-Liebler divergence </a:t>
                </a:r>
                <a:r>
                  <a:rPr lang="en-US" dirty="0">
                    <a:cs typeface="Segoe UI" panose="020B0502040204020203" pitchFamily="34" charset="0"/>
                  </a:rPr>
                  <a:t>compares the similarity of two distributions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Want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on manifold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43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latin typeface="+mn-lt"/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latin typeface="+mn-lt"/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latin typeface="+mn-lt"/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275FE07-B3C5-5A83-43E2-E9D9B9C7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</p:spTree>
    <p:extLst>
      <p:ext uri="{BB962C8B-B14F-4D97-AF65-F5344CB8AC3E}">
        <p14:creationId xmlns:p14="http://schemas.microsoft.com/office/powerpoint/2010/main" val="291781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a set of samples </a:t>
                </a:r>
                <a:r>
                  <a:rPr lang="en-US" i="1" dirty="0">
                    <a:latin typeface="+mn-lt"/>
                    <a:cs typeface="Segoe UI" panose="020B0502040204020203" pitchFamily="34" charset="0"/>
                  </a:rPr>
                  <a:t>X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the expected value of the information in the samples,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the binary log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-likelihood,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we can express the expectation for sample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entropy?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 b="-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43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7CAC-5294-64ED-E39A-8FF1A1B68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cript MT Bold" panose="03040602040607080904" pitchFamily="66" charset="0"/>
              </a:rPr>
              <a:t>Curse of Dimensionality!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8762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7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probability in the original sample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, is constant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5596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cross entropy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:r>
                  <a:rPr lang="en-US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approaches the distribution </a:t>
                </a:r>
                <a:r>
                  <a:rPr lang="en-US" i="1" dirty="0">
                    <a:latin typeface="+mn-lt"/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in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words, minimizing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low-dimensional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99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:endParaRPr lang="en-US" sz="12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Where,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on the high-dimensional manifold </a:t>
                </a:r>
              </a:p>
              <a:p>
                <a:pPr marL="457200" lvl="1" indent="0">
                  <a:buNone/>
                </a:pPr>
                <a:r>
                  <a:rPr lang="en-US" sz="2400" b="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on the low-dimensional manifold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29490874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first term is an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‘attraction’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between nodes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second term is a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‘repulsion’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between nodes 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Optimal solution at the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equilibrium between attraction and repulsion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7325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Steps and parameters of the UMAP algorithm, see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documentation for details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Locally compute fuzzy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US" dirty="0">
                    <a:cs typeface="Segoe UI" panose="020B0502040204020203" pitchFamily="34" charset="0"/>
                  </a:rPr>
                  <a:t>: The distance metric to use from a wide range of choices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Search for nearest-neighbors to build graph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cs typeface="Segoe UI" panose="020B0502040204020203" pitchFamily="34" charset="0"/>
                  </a:rPr>
                  <a:t>: number of nearest neighbors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Small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manifold sampled locally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Large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>
                    <a:cs typeface="Segoe UI" panose="020B0502040204020203" pitchFamily="34" charset="0"/>
                  </a:rPr>
                  <a:t>manifold sample less local</a:t>
                </a:r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spectral embedding to find good starting transformation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:r>
                  <a:rPr lang="en-US" b="1" dirty="0">
                    <a:cs typeface="Segoe UI" panose="020B0502040204020203" pitchFamily="34" charset="0"/>
                  </a:rPr>
                  <a:t>cross-entropy </a:t>
                </a:r>
                <a:r>
                  <a:rPr lang="en-US" dirty="0">
                    <a:cs typeface="Segoe UI" panose="020B0502040204020203" pitchFamily="34" charset="0"/>
                  </a:rPr>
                  <a:t>to optimize low-dimensional Euclidian manifold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min_distance</a:t>
                </a:r>
                <a:r>
                  <a:rPr lang="en-US" dirty="0">
                    <a:cs typeface="Segoe UI" panose="020B0502040204020203" pitchFamily="34" charset="0"/>
                  </a:rPr>
                  <a:t>: minimum distance between points on low-dimensional manifold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n_components</a:t>
                </a:r>
                <a:r>
                  <a:rPr lang="en-US" dirty="0">
                    <a:cs typeface="Segoe UI" panose="020B0502040204020203" pitchFamily="34" charset="0"/>
                  </a:rPr>
                  <a:t>: dimensionality of low-dimensional manifold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111" t="-1776" r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4090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22784" y="2211572"/>
            <a:ext cx="3761867" cy="1743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performance compare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691E2-6C87-D186-2EED-DF67E2A0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881" y="1031358"/>
            <a:ext cx="7027370" cy="567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D58AAC-E9D3-205F-7845-7490FFA771E0}"/>
              </a:ext>
            </a:extLst>
          </p:cNvPr>
          <p:cNvSpPr txBox="1"/>
          <p:nvPr/>
        </p:nvSpPr>
        <p:spPr>
          <a:xfrm>
            <a:off x="2041451" y="5993703"/>
            <a:ext cx="328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552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PCA and SVD are efficient algorithms </a:t>
            </a:r>
          </a:p>
          <a:p>
            <a:pPr lvl="1"/>
            <a:r>
              <a:rPr lang="en-US" dirty="0">
                <a:latin typeface="+mn-lt"/>
              </a:rPr>
              <a:t>Find linear projections to lower dimensional hyperplane</a:t>
            </a:r>
          </a:p>
          <a:p>
            <a:pPr lvl="1"/>
            <a:r>
              <a:rPr lang="en-US" dirty="0">
                <a:latin typeface="+mn-lt"/>
              </a:rPr>
              <a:t>SVD applied directly to rectangular model matrix, no need to compute covariance matrix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Can be distance preserving  </a:t>
            </a:r>
          </a:p>
          <a:p>
            <a:pPr lvl="1"/>
            <a:r>
              <a:rPr lang="en-US" dirty="0">
                <a:latin typeface="+mn-lt"/>
              </a:rPr>
              <a:t>UMAP is (arguably) the state-of-the-art manifold learning algorithm </a:t>
            </a:r>
          </a:p>
        </p:txBody>
      </p:sp>
    </p:spTree>
    <p:extLst>
      <p:ext uri="{BB962C8B-B14F-4D97-AF65-F5344CB8AC3E}">
        <p14:creationId xmlns:p14="http://schemas.microsoft.com/office/powerpoint/2010/main" val="383336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Cluster models scale poorly with dimensionality      </a:t>
            </a:r>
          </a:p>
          <a:p>
            <a:r>
              <a:rPr lang="en-US" dirty="0">
                <a:latin typeface="+mn-lt"/>
              </a:rPr>
              <a:t>Consider sampling required to maintain the same uniformly distributed sampling density in a hypercube: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An example of the </a:t>
            </a:r>
            <a:r>
              <a:rPr lang="en-US" sz="3200" dirty="0">
                <a:latin typeface="Script MT Bold" panose="03040602040607080904" pitchFamily="66" charset="0"/>
              </a:rPr>
              <a:t>Curse of Dimensionality!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149323-83B4-49D3-B3E7-A6A9431512F5}"/>
              </a:ext>
            </a:extLst>
          </p:cNvPr>
          <p:cNvGraphicFramePr>
            <a:graphicFrameLocks noGrp="1"/>
          </p:cNvGraphicFramePr>
          <p:nvPr/>
        </p:nvGraphicFramePr>
        <p:xfrm>
          <a:off x="893232" y="2325917"/>
          <a:ext cx="520276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384">
                  <a:extLst>
                    <a:ext uri="{9D8B030D-6E8A-4147-A177-3AD203B41FA5}">
                      <a16:colId xmlns:a16="http://schemas.microsoft.com/office/drawing/2014/main" val="1864476824"/>
                    </a:ext>
                  </a:extLst>
                </a:gridCol>
                <a:gridCol w="2601384">
                  <a:extLst>
                    <a:ext uri="{9D8B030D-6E8A-4147-A177-3AD203B41FA5}">
                      <a16:colId xmlns:a16="http://schemas.microsoft.com/office/drawing/2014/main" val="2999229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0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10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53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8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5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6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Following </a:t>
                </a:r>
                <a:r>
                  <a:rPr lang="en-US" dirty="0">
                    <a:latin typeface="+mn-lt"/>
                    <a:hlinkClick r:id="rId3"/>
                  </a:rPr>
                  <a:t>Dasgupta, 2001</a:t>
                </a:r>
                <a:r>
                  <a:rPr lang="en-US" dirty="0">
                    <a:latin typeface="+mn-lt"/>
                  </a:rPr>
                  <a:t>, consider the expected value of a zero-centered vector random variable in high-dimensional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Now, consider a zero-centered Gaussian distribution with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Each dimension independent</a:t>
                </a:r>
              </a:p>
              <a:p>
                <a:pPr lvl="1"/>
                <a:r>
                  <a:rPr lang="en-US" dirty="0">
                    <a:latin typeface="+mn-lt"/>
                  </a:rPr>
                  <a:t>Distribution is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Density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dirty="0">
                    <a:latin typeface="+mn-lt"/>
                  </a:rPr>
                  <a:t> the density is concentrated in a thin spherical shell of radius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 other words, all distances converge to the same value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4"/>
                <a:stretch>
                  <a:fillRect l="-1077" t="-1760" r="-1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36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907" t="-2560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3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24156</TotalTime>
  <Words>3760</Words>
  <Application>Microsoft Office PowerPoint</Application>
  <PresentationFormat>Widescreen</PresentationFormat>
  <Paragraphs>665</Paragraphs>
  <Slides>67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Office Theme</vt:lpstr>
      <vt:lpstr>1_Office Theme</vt:lpstr>
      <vt:lpstr>CSCI E-96 Data Mining, Exploration and Discovery Introduction to Dimensionality Reduction</vt:lpstr>
      <vt:lpstr>Introduction to Dimensionality Reduction</vt:lpstr>
      <vt:lpstr>Introduction to Dimensionality Reduction</vt:lpstr>
      <vt:lpstr>Introduction to Dimensionality Reduction</vt:lpstr>
      <vt:lpstr>Lesson Overview</vt:lpstr>
      <vt:lpstr>Curse of Dimensionality!</vt:lpstr>
      <vt:lpstr>What Could Possibly Go Wrong?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Properties of Dimensionality Reduction</vt:lpstr>
      <vt:lpstr>Properties of Dimensionality Reduction</vt:lpstr>
      <vt:lpstr>Properties of Dimensionality Reduction</vt:lpstr>
      <vt:lpstr>Properties of Dimensionality Reduction</vt:lpstr>
      <vt:lpstr>Linear Embedding with PCA</vt:lpstr>
      <vt:lpstr>Linear Dimensionality Reduction - PCA</vt:lpstr>
      <vt:lpstr>Principle Component Decomposition</vt:lpstr>
      <vt:lpstr>Linear Dimensionality Reduction - PCA</vt:lpstr>
      <vt:lpstr>Linear Dimensionality Reduction - PCA</vt:lpstr>
      <vt:lpstr>Linear Dimensionality Reduction - PCA</vt:lpstr>
      <vt:lpstr>Principal Component Dimensionality Reduction</vt:lpstr>
      <vt:lpstr>Principle Component Decomposition</vt:lpstr>
      <vt:lpstr>Principle Component Decomposition</vt:lpstr>
      <vt:lpstr>Principle Component Decomposition</vt:lpstr>
      <vt:lpstr>Principle Component Decomposition</vt:lpstr>
      <vt:lpstr>Principle Component Decomposition</vt:lpstr>
      <vt:lpstr>Principle Component Decomposition</vt:lpstr>
      <vt:lpstr>Principle Component Decomposition</vt:lpstr>
      <vt:lpstr>Singular Value Decomposition</vt:lpstr>
      <vt:lpstr>Singular Value Decomposition </vt:lpstr>
      <vt:lpstr>Singular Value Decomposition </vt:lpstr>
      <vt:lpstr>Manifold Learning </vt:lpstr>
      <vt:lpstr>Manifold Learning</vt:lpstr>
      <vt:lpstr>Manifold Learning</vt:lpstr>
      <vt:lpstr>Manifold Learning</vt:lpstr>
      <vt:lpstr>Manifold Learning</vt:lpstr>
      <vt:lpstr>Spectral Embedding </vt:lpstr>
      <vt:lpstr>Spectral Embedding</vt:lpstr>
      <vt:lpstr>Spectral Embedding</vt:lpstr>
      <vt:lpstr>Spectral Embedding</vt:lpstr>
      <vt:lpstr>Spectral Embedding</vt:lpstr>
      <vt:lpstr>Uniform Manifold Approximation and Projection (UMAP) 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  </vt:lpstr>
      <vt:lpstr>KL Divergence</vt:lpstr>
      <vt:lpstr>KL Divergence</vt:lpstr>
      <vt:lpstr>KL Divergence</vt:lpstr>
      <vt:lpstr>KL Divergence</vt:lpstr>
      <vt:lpstr>KL Divergence</vt:lpstr>
      <vt:lpstr>Uniform Manifold Approximation and Projection (UMAP)  </vt:lpstr>
      <vt:lpstr>Uniform Manifold Approximation and Projection (UMAP)  </vt:lpstr>
      <vt:lpstr>Uniform Manifold Approximation and Projection (UMAP)</vt:lpstr>
      <vt:lpstr>Uniform Manifold Approximation and Projection (UMAP)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991</cp:revision>
  <dcterms:created xsi:type="dcterms:W3CDTF">2020-07-25T22:15:22Z</dcterms:created>
  <dcterms:modified xsi:type="dcterms:W3CDTF">2025-11-22T04:26:39Z</dcterms:modified>
</cp:coreProperties>
</file>